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25"/>
  </p:notesMasterIdLst>
  <p:sldIdLst>
    <p:sldId id="256" r:id="rId2"/>
    <p:sldId id="257" r:id="rId3"/>
    <p:sldId id="258" r:id="rId4"/>
    <p:sldId id="259" r:id="rId5"/>
    <p:sldId id="260" r:id="rId6"/>
    <p:sldId id="261" r:id="rId7"/>
    <p:sldId id="262" r:id="rId8"/>
    <p:sldId id="264" r:id="rId9"/>
    <p:sldId id="263" r:id="rId10"/>
    <p:sldId id="266" r:id="rId11"/>
    <p:sldId id="267" r:id="rId12"/>
    <p:sldId id="268" r:id="rId13"/>
    <p:sldId id="269" r:id="rId14"/>
    <p:sldId id="270" r:id="rId15"/>
    <p:sldId id="274" r:id="rId16"/>
    <p:sldId id="273" r:id="rId17"/>
    <p:sldId id="272" r:id="rId18"/>
    <p:sldId id="275" r:id="rId19"/>
    <p:sldId id="276" r:id="rId20"/>
    <p:sldId id="277" r:id="rId21"/>
    <p:sldId id="279" r:id="rId22"/>
    <p:sldId id="278" r:id="rId23"/>
    <p:sldId id="2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2"/>
    <p:restoredTop sz="63083"/>
  </p:normalViewPr>
  <p:slideViewPr>
    <p:cSldViewPr snapToGrid="0">
      <p:cViewPr varScale="1">
        <p:scale>
          <a:sx n="70" d="100"/>
          <a:sy n="70" d="100"/>
        </p:scale>
        <p:origin x="22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svg>
</file>

<file path=ppt/media/image12.jpeg>
</file>

<file path=ppt/media/image13.png>
</file>

<file path=ppt/media/image14.png>
</file>

<file path=ppt/media/image15.png>
</file>

<file path=ppt/media/image16.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2E473A-50D2-C048-950D-6638F63CFA13}" type="datetimeFigureOut">
              <a:rPr lang="en-US" smtClean="0"/>
              <a:t>12/5/24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68958B-527A-2740-B374-E21C1841DCBD}" type="slidenum">
              <a:rPr lang="en-US" smtClean="0"/>
              <a:t>‹#›</a:t>
            </a:fld>
            <a:endParaRPr lang="en-US"/>
          </a:p>
        </p:txBody>
      </p:sp>
    </p:spTree>
    <p:extLst>
      <p:ext uri="{BB962C8B-B14F-4D97-AF65-F5344CB8AC3E}">
        <p14:creationId xmlns:p14="http://schemas.microsoft.com/office/powerpoint/2010/main" val="29328251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Talk about the client server architecture and how applications grew bigger and bigger with higher demand and traffic and consequently, workload.</a:t>
            </a:r>
          </a:p>
          <a:p>
            <a:pPr marL="171450" indent="-171450">
              <a:buFont typeface="Arial" panose="020B0604020202020204" pitchFamily="34" charset="0"/>
              <a:buChar char="•"/>
            </a:pPr>
            <a:r>
              <a:rPr lang="en-US" dirty="0"/>
              <a:t>Companies could no longer maintain in-house server as it would cost a lot to scale. Vertical scaling simply costed more and required replacing an entire server for a better one while horizontal scaling came with own integration and software challenges of its own. Plus, they required more space.</a:t>
            </a:r>
          </a:p>
          <a:p>
            <a:pPr marL="171450" indent="-171450">
              <a:buFont typeface="Arial" panose="020B0604020202020204" pitchFamily="34" charset="0"/>
              <a:buChar char="•"/>
            </a:pPr>
            <a:r>
              <a:rPr lang="en-US" dirty="0"/>
              <a:t>That’s when cloud providers became popular. Heroku, Google Cloud, Azure, AWS became popular.</a:t>
            </a:r>
          </a:p>
          <a:p>
            <a:pPr marL="171450" indent="-171450">
              <a:buFont typeface="Arial" panose="020B0604020202020204" pitchFamily="34" charset="0"/>
              <a:buChar char="•"/>
            </a:pPr>
            <a:r>
              <a:rPr lang="en-US" dirty="0"/>
              <a:t>They provided services for everything: storage, compute, private networks, and all.</a:t>
            </a:r>
          </a:p>
          <a:p>
            <a:pPr marL="171450" indent="-171450">
              <a:buFont typeface="Arial" panose="020B0604020202020204" pitchFamily="34" charset="0"/>
              <a:buChar char="•"/>
            </a:pPr>
            <a:r>
              <a:rPr lang="en-US" dirty="0"/>
              <a:t>Serverless – which is kind of a misleading word. There still is a server, just not in-house. You pay someone else to access their compute resources to run your applications and services.</a:t>
            </a:r>
          </a:p>
          <a:p>
            <a:pPr marL="171450" indent="-171450">
              <a:buFont typeface="Arial" panose="020B0604020202020204" pitchFamily="34" charset="0"/>
              <a:buChar char="•"/>
            </a:pPr>
            <a:r>
              <a:rPr lang="en-US" dirty="0"/>
              <a:t>So, Heroku said, you can </a:t>
            </a:r>
            <a:r>
              <a:rPr lang="en-US" dirty="0" err="1"/>
              <a:t>autoscale</a:t>
            </a:r>
            <a:r>
              <a:rPr lang="en-US" dirty="0"/>
              <a:t> your app. We will just stick your code and we will run </a:t>
            </a:r>
            <a:r>
              <a:rPr lang="en-US" dirty="0" err="1"/>
              <a:t>em</a:t>
            </a:r>
            <a:r>
              <a:rPr lang="en-US" dirty="0"/>
              <a:t> on a bunch of webservers.</a:t>
            </a:r>
          </a:p>
          <a:p>
            <a:pPr marL="171450" indent="-171450">
              <a:buFont typeface="Arial" panose="020B0604020202020204" pitchFamily="34" charset="0"/>
              <a:buChar char="•"/>
            </a:pPr>
            <a:r>
              <a:rPr lang="en-US" dirty="0"/>
              <a:t>But this has a serious problem</a:t>
            </a:r>
          </a:p>
        </p:txBody>
      </p:sp>
      <p:sp>
        <p:nvSpPr>
          <p:cNvPr id="4" name="Slide Number Placeholder 3"/>
          <p:cNvSpPr>
            <a:spLocks noGrp="1"/>
          </p:cNvSpPr>
          <p:nvPr>
            <p:ph type="sldNum" sz="quarter" idx="5"/>
          </p:nvPr>
        </p:nvSpPr>
        <p:spPr/>
        <p:txBody>
          <a:bodyPr/>
          <a:lstStyle/>
          <a:p>
            <a:fld id="{BA68958B-527A-2740-B374-E21C1841DCBD}" type="slidenum">
              <a:rPr lang="en-US" smtClean="0"/>
              <a:t>2</a:t>
            </a:fld>
            <a:endParaRPr lang="en-US"/>
          </a:p>
        </p:txBody>
      </p:sp>
    </p:spTree>
    <p:extLst>
      <p:ext uri="{BB962C8B-B14F-4D97-AF65-F5344CB8AC3E}">
        <p14:creationId xmlns:p14="http://schemas.microsoft.com/office/powerpoint/2010/main" val="15825839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You can literally still find this image on https://</a:t>
            </a:r>
            <a:r>
              <a:rPr lang="en-US" dirty="0" err="1"/>
              <a:t>docs.aws.amazon.com</a:t>
            </a:r>
            <a:r>
              <a:rPr lang="en-US" dirty="0"/>
              <a:t>/whitepapers/latest/best-practices-</a:t>
            </a:r>
            <a:r>
              <a:rPr lang="en-US" dirty="0" err="1"/>
              <a:t>wordpress</a:t>
            </a:r>
            <a:r>
              <a:rPr lang="en-US" dirty="0"/>
              <a:t>/reference-</a:t>
            </a:r>
            <a:r>
              <a:rPr lang="en-US" dirty="0" err="1"/>
              <a:t>architecture.html</a:t>
            </a:r>
            <a:endParaRPr lang="en-US" dirty="0"/>
          </a:p>
          <a:p>
            <a:pPr marL="171450" indent="-171450">
              <a:buFont typeface="Arial" panose="020B0604020202020204" pitchFamily="34" charset="0"/>
              <a:buChar char="•"/>
            </a:pPr>
            <a:r>
              <a:rPr lang="en-US" dirty="0"/>
              <a:t>So, its just that lambda gives you this simple way to deploy code and run it, but you buy 8 of these other services on this ecosystem and it becomes this ton of nonsense</a:t>
            </a:r>
          </a:p>
          <a:p>
            <a:pPr marL="171450" indent="-171450">
              <a:buFont typeface="Arial" panose="020B0604020202020204" pitchFamily="34" charset="0"/>
              <a:buChar char="•"/>
            </a:pPr>
            <a:r>
              <a:rPr lang="en-US" dirty="0"/>
              <a:t>Something like this for hosting a </a:t>
            </a:r>
            <a:r>
              <a:rPr lang="en-US" dirty="0" err="1"/>
              <a:t>wordpress</a:t>
            </a:r>
            <a:r>
              <a:rPr lang="en-US" dirty="0"/>
              <a:t> site is ridiculous</a:t>
            </a:r>
          </a:p>
          <a:p>
            <a:pPr marL="171450" indent="-171450">
              <a:buFont typeface="Arial" panose="020B0604020202020204" pitchFamily="34" charset="0"/>
              <a:buChar char="•"/>
            </a:pPr>
            <a:r>
              <a:rPr lang="en-US" dirty="0"/>
              <a:t>&lt;change slide&gt;</a:t>
            </a: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11</a:t>
            </a:fld>
            <a:endParaRPr lang="en-US"/>
          </a:p>
        </p:txBody>
      </p:sp>
    </p:spTree>
    <p:extLst>
      <p:ext uri="{BB962C8B-B14F-4D97-AF65-F5344CB8AC3E}">
        <p14:creationId xmlns:p14="http://schemas.microsoft.com/office/powerpoint/2010/main" val="1075240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Something more applicable is this one for video encoding. </a:t>
            </a:r>
          </a:p>
          <a:p>
            <a:pPr marL="171450" indent="-171450">
              <a:buFont typeface="Arial" panose="020B0604020202020204" pitchFamily="34" charset="0"/>
              <a:buChar char="•"/>
            </a:pPr>
            <a:r>
              <a:rPr lang="en-US" dirty="0"/>
              <a:t>This is how AWS recommends it, you do not have to worry about those pesky servers or clusters right??</a:t>
            </a:r>
          </a:p>
          <a:p>
            <a:pPr marL="171450" indent="-171450">
              <a:buFont typeface="Arial" panose="020B0604020202020204" pitchFamily="34" charset="0"/>
              <a:buChar char="•"/>
            </a:pPr>
            <a:r>
              <a:rPr lang="en-US" dirty="0" err="1"/>
              <a:t>Yaaaa</a:t>
            </a:r>
            <a:r>
              <a:rPr lang="en-US" dirty="0"/>
              <a:t>, just put the video on S3 object storage bucket. That thing is </a:t>
            </a:r>
            <a:r>
              <a:rPr lang="en-US" dirty="0" err="1"/>
              <a:t>gonna</a:t>
            </a:r>
            <a:r>
              <a:rPr lang="en-US" dirty="0"/>
              <a:t> spin up lambda by calling a step function and lambda calls another function and lambda has 15 minute of execution time and you cannot encode videos there if they run for more than 15 minutes of encoding.</a:t>
            </a:r>
          </a:p>
          <a:p>
            <a:pPr marL="171450" indent="-171450">
              <a:buFont typeface="Arial" panose="020B0604020202020204" pitchFamily="34" charset="0"/>
              <a:buChar char="•"/>
            </a:pPr>
            <a:r>
              <a:rPr lang="en-US" dirty="0"/>
              <a:t>So you have to call another proprietary service like the elemental media convert. You pay for that.</a:t>
            </a:r>
          </a:p>
          <a:p>
            <a:pPr marL="171450" indent="-171450">
              <a:buFont typeface="Arial" panose="020B0604020202020204" pitchFamily="34" charset="0"/>
              <a:buChar char="•"/>
            </a:pPr>
            <a:r>
              <a:rPr lang="en-US" dirty="0"/>
              <a:t>That does something with </a:t>
            </a:r>
            <a:r>
              <a:rPr lang="en-US" dirty="0" err="1"/>
              <a:t>cloudwatch</a:t>
            </a:r>
            <a:r>
              <a:rPr lang="en-US" dirty="0"/>
              <a:t> it goes into another step function and triggers another amazon service for </a:t>
            </a:r>
            <a:r>
              <a:rPr lang="en-US" dirty="0" err="1"/>
              <a:t>eg</a:t>
            </a:r>
            <a:r>
              <a:rPr lang="en-US" dirty="0"/>
              <a:t> broadcast, which you again pay for</a:t>
            </a:r>
          </a:p>
          <a:p>
            <a:pPr marL="171450" indent="-171450">
              <a:buFont typeface="Arial" panose="020B0604020202020204" pitchFamily="34" charset="0"/>
              <a:buChar char="•"/>
            </a:pPr>
            <a:r>
              <a:rPr lang="en-US" dirty="0"/>
              <a:t>It goes into another elemental media package, the speaker said he does not know what that does, neither do I.</a:t>
            </a:r>
          </a:p>
          <a:p>
            <a:pPr marL="171450" indent="-171450">
              <a:buFont typeface="Arial" panose="020B0604020202020204" pitchFamily="34" charset="0"/>
              <a:buChar char="•"/>
            </a:pPr>
            <a:r>
              <a:rPr lang="en-US" dirty="0"/>
              <a:t>Now it puts the result in S3 and surprise! You cannot get the result of this thing in your app and so you put it in amazon Simple queue service which you also pay for</a:t>
            </a:r>
          </a:p>
          <a:p>
            <a:pPr marL="171450" indent="-171450">
              <a:buFont typeface="Arial" panose="020B0604020202020204" pitchFamily="34" charset="0"/>
              <a:buChar char="•"/>
            </a:pPr>
            <a:r>
              <a:rPr lang="en-US" dirty="0"/>
              <a:t>Then you go back to your app and you write simple queue SQ as consumer and that way you say okay this video has thumbnails for me now</a:t>
            </a:r>
          </a:p>
          <a:p>
            <a:pPr marL="171450" indent="-171450">
              <a:buFont typeface="Arial" panose="020B0604020202020204" pitchFamily="34" charset="0"/>
              <a:buChar char="•"/>
            </a:pPr>
            <a:r>
              <a:rPr lang="en-US" dirty="0"/>
              <a:t>Then </a:t>
            </a:r>
            <a:r>
              <a:rPr lang="en-US" dirty="0" err="1"/>
              <a:t>cloudfront</a:t>
            </a:r>
            <a:r>
              <a:rPr lang="en-US" dirty="0"/>
              <a:t> is in there for probably a content delivery network.</a:t>
            </a:r>
          </a:p>
          <a:p>
            <a:pPr marL="171450" indent="-171450">
              <a:buFont typeface="Arial" panose="020B0604020202020204" pitchFamily="34" charset="0"/>
              <a:buChar char="•"/>
            </a:pPr>
            <a:r>
              <a:rPr lang="en-US" dirty="0"/>
              <a:t>So, this is awesome, I am not thinking about servers at all right!!</a:t>
            </a:r>
          </a:p>
        </p:txBody>
      </p:sp>
      <p:sp>
        <p:nvSpPr>
          <p:cNvPr id="4" name="Slide Number Placeholder 3"/>
          <p:cNvSpPr>
            <a:spLocks noGrp="1"/>
          </p:cNvSpPr>
          <p:nvPr>
            <p:ph type="sldNum" sz="quarter" idx="5"/>
          </p:nvPr>
        </p:nvSpPr>
        <p:spPr/>
        <p:txBody>
          <a:bodyPr/>
          <a:lstStyle/>
          <a:p>
            <a:fld id="{BA68958B-527A-2740-B374-E21C1841DCBD}" type="slidenum">
              <a:rPr lang="en-US" smtClean="0"/>
              <a:t>12</a:t>
            </a:fld>
            <a:endParaRPr lang="en-US"/>
          </a:p>
        </p:txBody>
      </p:sp>
    </p:spTree>
    <p:extLst>
      <p:ext uri="{BB962C8B-B14F-4D97-AF65-F5344CB8AC3E}">
        <p14:creationId xmlns:p14="http://schemas.microsoft.com/office/powerpoint/2010/main" val="14468975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DC6A2F-ABA7-67F4-239C-0281A148B4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7EDE61E-B0EC-533E-04DC-DD9AE2312F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7CEFB0-FA41-09BE-3210-0B611C0DB60A}"/>
              </a:ext>
            </a:extLst>
          </p:cNvPr>
          <p:cNvSpPr>
            <a:spLocks noGrp="1"/>
          </p:cNvSpPr>
          <p:nvPr>
            <p:ph type="body" idx="1"/>
          </p:nvPr>
        </p:nvSpPr>
        <p:spPr/>
        <p:txBody>
          <a:bodyPr/>
          <a:lstStyle/>
          <a:p>
            <a:pPr marL="171450" indent="-171450">
              <a:buFont typeface="Arial" panose="020B0604020202020204" pitchFamily="34" charset="0"/>
              <a:buChar char="•"/>
            </a:pPr>
            <a:r>
              <a:rPr lang="en-US" dirty="0"/>
              <a:t>I am just thinking about all these 10 AWS services that call other AWS services. And I pay for them all.</a:t>
            </a:r>
          </a:p>
          <a:p>
            <a:pPr marL="171450" indent="-171450">
              <a:buFont typeface="Arial" panose="020B0604020202020204" pitchFamily="34" charset="0"/>
              <a:buChar char="•"/>
            </a:pPr>
            <a:r>
              <a:rPr lang="en-US" dirty="0"/>
              <a:t>Well, it solves the problem but you are paying for every step of this service.</a:t>
            </a:r>
          </a:p>
          <a:p>
            <a:pPr marL="171450" indent="-171450">
              <a:buFont typeface="Arial" panose="020B0604020202020204" pitchFamily="34" charset="0"/>
              <a:buChar char="•"/>
            </a:pPr>
            <a:r>
              <a:rPr lang="en-US" dirty="0"/>
              <a:t>Well Lambda because you only pay for what you use and lambda runs all your applications and instead of managing servers you are just managing these 10 other services.</a:t>
            </a:r>
          </a:p>
          <a:p>
            <a:pPr marL="171450" indent="-171450">
              <a:buFont typeface="Arial" panose="020B0604020202020204" pitchFamily="34" charset="0"/>
              <a:buChar char="•"/>
            </a:pPr>
            <a:r>
              <a:rPr lang="en-US" dirty="0"/>
              <a:t>Again, other unicorns like Datadog comes for your rescue, providing cloud monitoring services which you again pay for. Welp!</a:t>
            </a:r>
          </a:p>
        </p:txBody>
      </p:sp>
      <p:sp>
        <p:nvSpPr>
          <p:cNvPr id="4" name="Slide Number Placeholder 3">
            <a:extLst>
              <a:ext uri="{FF2B5EF4-FFF2-40B4-BE49-F238E27FC236}">
                <a16:creationId xmlns:a16="http://schemas.microsoft.com/office/drawing/2014/main" id="{09B614C9-7D67-31B5-F6C1-1BECB9F3171B}"/>
              </a:ext>
            </a:extLst>
          </p:cNvPr>
          <p:cNvSpPr>
            <a:spLocks noGrp="1"/>
          </p:cNvSpPr>
          <p:nvPr>
            <p:ph type="sldNum" sz="quarter" idx="5"/>
          </p:nvPr>
        </p:nvSpPr>
        <p:spPr/>
        <p:txBody>
          <a:bodyPr/>
          <a:lstStyle/>
          <a:p>
            <a:fld id="{BA68958B-527A-2740-B374-E21C1841DCBD}" type="slidenum">
              <a:rPr lang="en-US" smtClean="0"/>
              <a:t>13</a:t>
            </a:fld>
            <a:endParaRPr lang="en-US"/>
          </a:p>
        </p:txBody>
      </p:sp>
    </p:spTree>
    <p:extLst>
      <p:ext uri="{BB962C8B-B14F-4D97-AF65-F5344CB8AC3E}">
        <p14:creationId xmlns:p14="http://schemas.microsoft.com/office/powerpoint/2010/main" val="2079381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&lt;change slide&gt;</a:t>
            </a:r>
          </a:p>
        </p:txBody>
      </p:sp>
      <p:sp>
        <p:nvSpPr>
          <p:cNvPr id="4" name="Slide Number Placeholder 3"/>
          <p:cNvSpPr>
            <a:spLocks noGrp="1"/>
          </p:cNvSpPr>
          <p:nvPr>
            <p:ph type="sldNum" sz="quarter" idx="5"/>
          </p:nvPr>
        </p:nvSpPr>
        <p:spPr/>
        <p:txBody>
          <a:bodyPr/>
          <a:lstStyle/>
          <a:p>
            <a:fld id="{BA68958B-527A-2740-B374-E21C1841DCBD}" type="slidenum">
              <a:rPr lang="en-US" smtClean="0"/>
              <a:t>14</a:t>
            </a:fld>
            <a:endParaRPr lang="en-US"/>
          </a:p>
        </p:txBody>
      </p:sp>
    </p:spTree>
    <p:extLst>
      <p:ext uri="{BB962C8B-B14F-4D97-AF65-F5344CB8AC3E}">
        <p14:creationId xmlns:p14="http://schemas.microsoft.com/office/powerpoint/2010/main" val="3094616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3E1F70-5441-1B23-2302-E2EAEFD474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43574F-DF09-5900-2E1E-A8D8FC4F7D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302866-953B-2CAA-93D2-7D2E4CF04A8B}"/>
              </a:ext>
            </a:extLst>
          </p:cNvPr>
          <p:cNvSpPr>
            <a:spLocks noGrp="1"/>
          </p:cNvSpPr>
          <p:nvPr>
            <p:ph type="body" idx="1"/>
          </p:nvPr>
        </p:nvSpPr>
        <p:spPr/>
        <p:txBody>
          <a:bodyPr/>
          <a:lstStyle/>
          <a:p>
            <a:r>
              <a:rPr lang="en-US" dirty="0"/>
              <a:t>&lt;change slide&gt;</a:t>
            </a:r>
          </a:p>
        </p:txBody>
      </p:sp>
      <p:sp>
        <p:nvSpPr>
          <p:cNvPr id="4" name="Slide Number Placeholder 3">
            <a:extLst>
              <a:ext uri="{FF2B5EF4-FFF2-40B4-BE49-F238E27FC236}">
                <a16:creationId xmlns:a16="http://schemas.microsoft.com/office/drawing/2014/main" id="{300B0302-0E4C-944D-4C8D-24C07391107B}"/>
              </a:ext>
            </a:extLst>
          </p:cNvPr>
          <p:cNvSpPr>
            <a:spLocks noGrp="1"/>
          </p:cNvSpPr>
          <p:nvPr>
            <p:ph type="sldNum" sz="quarter" idx="5"/>
          </p:nvPr>
        </p:nvSpPr>
        <p:spPr/>
        <p:txBody>
          <a:bodyPr/>
          <a:lstStyle/>
          <a:p>
            <a:fld id="{BA68958B-527A-2740-B374-E21C1841DCBD}" type="slidenum">
              <a:rPr lang="en-US" smtClean="0"/>
              <a:t>15</a:t>
            </a:fld>
            <a:endParaRPr lang="en-US"/>
          </a:p>
        </p:txBody>
      </p:sp>
    </p:spTree>
    <p:extLst>
      <p:ext uri="{BB962C8B-B14F-4D97-AF65-F5344CB8AC3E}">
        <p14:creationId xmlns:p14="http://schemas.microsoft.com/office/powerpoint/2010/main" val="8019969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16</a:t>
            </a:fld>
            <a:endParaRPr lang="en-US"/>
          </a:p>
        </p:txBody>
      </p:sp>
    </p:spTree>
    <p:extLst>
      <p:ext uri="{BB962C8B-B14F-4D97-AF65-F5344CB8AC3E}">
        <p14:creationId xmlns:p14="http://schemas.microsoft.com/office/powerpoint/2010/main" val="61833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17</a:t>
            </a:fld>
            <a:endParaRPr lang="en-US"/>
          </a:p>
        </p:txBody>
      </p:sp>
    </p:spTree>
    <p:extLst>
      <p:ext uri="{BB962C8B-B14F-4D97-AF65-F5344CB8AC3E}">
        <p14:creationId xmlns:p14="http://schemas.microsoft.com/office/powerpoint/2010/main" val="23550825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could wrap it in the flame call and that block of code now runs on a short-lived server running our whole application. Got elastic scale for us.</a:t>
            </a:r>
          </a:p>
          <a:p>
            <a:pPr marL="171450" indent="-171450">
              <a:buFont typeface="Arial" panose="020B0604020202020204" pitchFamily="34" charset="0"/>
              <a:buChar char="•"/>
            </a:pPr>
            <a:r>
              <a:rPr lang="en-US" dirty="0"/>
              <a:t>This is what flame does.</a:t>
            </a:r>
          </a:p>
          <a:p>
            <a:pPr marL="171450" indent="-171450">
              <a:buFont typeface="Arial" panose="020B0604020202020204" pitchFamily="34" charset="0"/>
              <a:buChar char="•"/>
            </a:pPr>
            <a:r>
              <a:rPr lang="en-US" dirty="0"/>
              <a:t>It allows you to wrap any code in your current app and that code will do what it need to do like shelling out </a:t>
            </a:r>
            <a:r>
              <a:rPr lang="en-US" dirty="0" err="1"/>
              <a:t>Fffmpeg</a:t>
            </a:r>
            <a:r>
              <a:rPr lang="en-US" dirty="0"/>
              <a:t>.</a:t>
            </a:r>
          </a:p>
          <a:p>
            <a:pPr marL="171450" indent="-171450">
              <a:buFont typeface="Arial" panose="020B0604020202020204" pitchFamily="34" charset="0"/>
              <a:buChar char="•"/>
            </a:pPr>
            <a:r>
              <a:rPr lang="en-US" dirty="0"/>
              <a:t>Notice that there is a repo insert all that inserts all thumbnails into the database.</a:t>
            </a:r>
          </a:p>
          <a:p>
            <a:pPr marL="171450" indent="-171450">
              <a:buFont typeface="Arial" panose="020B0604020202020204" pitchFamily="34" charset="0"/>
              <a:buChar char="•"/>
            </a:pPr>
            <a:r>
              <a:rPr lang="en-US" dirty="0"/>
              <a:t>You can start the supervision tree as normal, probably run a small database pool, call the repo, and and still do pops up broadcast.</a:t>
            </a:r>
          </a:p>
          <a:p>
            <a:pPr marL="171450" indent="-171450">
              <a:buFont typeface="Arial" panose="020B0604020202020204" pitchFamily="34" charset="0"/>
              <a:buChar char="•"/>
            </a:pPr>
            <a:r>
              <a:rPr lang="en-US" dirty="0"/>
              <a:t>You can use all the primitives of the language like the whole app with the beam.</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3 lines of naïve code takes a video </a:t>
            </a:r>
            <a:r>
              <a:rPr lang="en-US" dirty="0" err="1"/>
              <a:t>url</a:t>
            </a:r>
            <a:r>
              <a:rPr lang="en-US" dirty="0"/>
              <a:t>. </a:t>
            </a:r>
            <a:r>
              <a:rPr lang="en-US" dirty="0" err="1"/>
              <a:t>Ffmpeg</a:t>
            </a:r>
            <a:r>
              <a:rPr lang="en-US" dirty="0"/>
              <a:t> will accept a URL and download a file and transcode it</a:t>
            </a:r>
          </a:p>
          <a:p>
            <a:pPr marL="171450" indent="-171450">
              <a:buFont typeface="Arial" panose="020B0604020202020204" pitchFamily="34" charset="0"/>
              <a:buChar char="•"/>
            </a:pPr>
            <a:r>
              <a:rPr lang="en-US" dirty="0"/>
              <a:t>But you have to make the video </a:t>
            </a:r>
            <a:r>
              <a:rPr lang="en-US" dirty="0" err="1"/>
              <a:t>url</a:t>
            </a:r>
            <a:r>
              <a:rPr lang="en-US" dirty="0"/>
              <a:t> public somewhere and you could say that is cheating because AWS had to put the file on S3</a:t>
            </a:r>
          </a:p>
          <a:p>
            <a:pPr marL="171450" indent="-171450">
              <a:buFont typeface="Arial" panose="020B0604020202020204" pitchFamily="34" charset="0"/>
              <a:buChar char="•"/>
            </a:pPr>
            <a:r>
              <a:rPr lang="en-US" dirty="0"/>
              <a:t>So, I am skipping the fact that AWS has to move the file close to lambda to pull it off and process it. </a:t>
            </a:r>
          </a:p>
          <a:p>
            <a:pPr marL="171450" indent="-171450">
              <a:buFont typeface="Arial" panose="020B0604020202020204" pitchFamily="34" charset="0"/>
              <a:buChar char="•"/>
            </a:pPr>
            <a:r>
              <a:rPr lang="en-US" dirty="0"/>
              <a:t>And we are overlooking that fact here. But not problem. We have BEAM.</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18</a:t>
            </a:fld>
            <a:endParaRPr lang="en-US"/>
          </a:p>
        </p:txBody>
      </p:sp>
    </p:spTree>
    <p:extLst>
      <p:ext uri="{BB962C8B-B14F-4D97-AF65-F5344CB8AC3E}">
        <p14:creationId xmlns:p14="http://schemas.microsoft.com/office/powerpoint/2010/main" val="34547070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We can just send the file over distributed erlang because </a:t>
            </a:r>
            <a:r>
              <a:rPr lang="en-US" dirty="0" err="1"/>
              <a:t>thats</a:t>
            </a:r>
            <a:r>
              <a:rPr lang="en-US" dirty="0"/>
              <a:t> how file IO works right every thing is a process</a:t>
            </a:r>
          </a:p>
          <a:p>
            <a:pPr marL="171450" indent="-171450">
              <a:buFont typeface="Arial" panose="020B0604020202020204" pitchFamily="34" charset="0"/>
              <a:buChar char="•"/>
            </a:pPr>
            <a:r>
              <a:rPr lang="en-US" dirty="0"/>
              <a:t>If I need to get that file onto the server instead of having the </a:t>
            </a:r>
            <a:r>
              <a:rPr lang="en-US" dirty="0" err="1"/>
              <a:t>FFMpeg</a:t>
            </a:r>
            <a:r>
              <a:rPr lang="en-US" dirty="0"/>
              <a:t> downloaded, I can just download two lines of code, call file stream on the parent</a:t>
            </a:r>
          </a:p>
          <a:p>
            <a:pPr marL="171450" indent="-171450">
              <a:buFont typeface="Arial" panose="020B0604020202020204" pitchFamily="34" charset="0"/>
              <a:buChar char="•"/>
            </a:pPr>
            <a:r>
              <a:rPr lang="en-US" dirty="0"/>
              <a:t>That is going to open a file which is another process. Say you want to stream that file in 2 thousand chunks and you could Enum them into the flame call and that will give you another node</a:t>
            </a:r>
          </a:p>
          <a:p>
            <a:pPr marL="171450" indent="-171450">
              <a:buFont typeface="Arial" panose="020B0604020202020204" pitchFamily="34" charset="0"/>
              <a:buChar char="•"/>
            </a:pPr>
            <a:r>
              <a:rPr lang="en-US" dirty="0"/>
              <a:t>And you could stream that file over. That’s just 2 line of code.</a:t>
            </a:r>
          </a:p>
          <a:p>
            <a:pPr marL="171450" indent="-171450">
              <a:buFont typeface="Arial" panose="020B0604020202020204" pitchFamily="34" charset="0"/>
              <a:buChar char="•"/>
            </a:pPr>
            <a:r>
              <a:rPr lang="en-US" dirty="0"/>
              <a:t>Now I have the file on the node that needs to process.</a:t>
            </a:r>
          </a:p>
          <a:p>
            <a:pPr marL="171450" indent="-171450">
              <a:buFont typeface="Arial" panose="020B0604020202020204" pitchFamily="34" charset="0"/>
              <a:buChar char="•"/>
            </a:pPr>
            <a:r>
              <a:rPr lang="en-US" dirty="0"/>
              <a:t>I did not have to put it on S3 and wait for that just to read it off and then delete it later. It’s like 2 lines of code and I am ready to go</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Notice that we are just closing over state here. There’s a video struct in this interval and that just gets closed over in the closure and run on the other node and you did not have to think about that since beam already gives that. So, we did not have to rewrite the code in any way. You are just writing the flame call and you may have to write another two lines to move the file around.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Since everything in elixir is process based, so even if you have processes, </a:t>
            </a:r>
            <a:r>
              <a:rPr lang="en-US" dirty="0" err="1"/>
              <a:t>liveviews</a:t>
            </a:r>
            <a:r>
              <a:rPr lang="en-US" dirty="0"/>
              <a:t>, </a:t>
            </a:r>
            <a:r>
              <a:rPr lang="en-US" dirty="0" err="1"/>
              <a:t>genservers</a:t>
            </a:r>
            <a:r>
              <a:rPr lang="en-US" dirty="0"/>
              <a:t> that we are doing some code talking to the system and now you need to run this somewhere else, but how do I get the results back. Well, turns out you just run it somewhere else and since processes are location transparent, you almost never have to change code, it just sends messages back and forth.</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19</a:t>
            </a:fld>
            <a:endParaRPr lang="en-US"/>
          </a:p>
        </p:txBody>
      </p:sp>
    </p:spTree>
    <p:extLst>
      <p:ext uri="{BB962C8B-B14F-4D97-AF65-F5344CB8AC3E}">
        <p14:creationId xmlns:p14="http://schemas.microsoft.com/office/powerpoint/2010/main" val="12353449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D7D2F0-126F-2A6A-9288-B3BC9F0993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9C8A84-3D14-E2A7-2932-D6C4232467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5F5E92-FD48-B128-4BAD-A6268A30F887}"/>
              </a:ext>
            </a:extLst>
          </p:cNvPr>
          <p:cNvSpPr>
            <a:spLocks noGrp="1"/>
          </p:cNvSpPr>
          <p:nvPr>
            <p:ph type="body" idx="1"/>
          </p:nvPr>
        </p:nvSpPr>
        <p:spPr/>
        <p:txBody>
          <a:bodyPr/>
          <a:lstStyle/>
          <a:p>
            <a:pPr marL="171450" indent="-171450">
              <a:buFont typeface="Arial" panose="020B0604020202020204" pitchFamily="34" charset="0"/>
              <a:buChar char="•"/>
            </a:pPr>
            <a:r>
              <a:rPr lang="en-US" dirty="0"/>
              <a:t>There is flame Kubernetes in the backend so flame can run on any infrastructure that has a programmable API that takes server and run that code on it.</a:t>
            </a:r>
          </a:p>
          <a:p>
            <a:pPr marL="171450" indent="-171450">
              <a:buFont typeface="Arial" panose="020B0604020202020204" pitchFamily="34" charset="0"/>
              <a:buChar char="•"/>
            </a:pPr>
            <a:r>
              <a:rPr lang="en-US" dirty="0"/>
              <a:t>Kubernetes is an open-source platform for automating the deployment, scaling, and management of containerized applications.</a:t>
            </a:r>
          </a:p>
          <a:p>
            <a:pPr marL="171450" indent="-171450">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BF6B5EB5-031D-C793-8878-D0E2345A6A53}"/>
              </a:ext>
            </a:extLst>
          </p:cNvPr>
          <p:cNvSpPr>
            <a:spLocks noGrp="1"/>
          </p:cNvSpPr>
          <p:nvPr>
            <p:ph type="sldNum" sz="quarter" idx="5"/>
          </p:nvPr>
        </p:nvSpPr>
        <p:spPr/>
        <p:txBody>
          <a:bodyPr/>
          <a:lstStyle/>
          <a:p>
            <a:fld id="{BA68958B-527A-2740-B374-E21C1841DCBD}" type="slidenum">
              <a:rPr lang="en-US" smtClean="0"/>
              <a:t>20</a:t>
            </a:fld>
            <a:endParaRPr lang="en-US"/>
          </a:p>
        </p:txBody>
      </p:sp>
    </p:spTree>
    <p:extLst>
      <p:ext uri="{BB962C8B-B14F-4D97-AF65-F5344CB8AC3E}">
        <p14:creationId xmlns:p14="http://schemas.microsoft.com/office/powerpoint/2010/main" val="2242544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Explain the image. (webserver, running phoenix, </a:t>
            </a:r>
            <a:r>
              <a:rPr lang="en-US" dirty="0" err="1"/>
              <a:t>oban</a:t>
            </a:r>
            <a:r>
              <a:rPr lang="en-US" dirty="0"/>
              <a:t> running background services, and anything else that the services doing </a:t>
            </a:r>
            <a:r>
              <a:rPr lang="en-US" dirty="0" err="1"/>
              <a:t>eg.</a:t>
            </a:r>
            <a:r>
              <a:rPr lang="en-US" dirty="0"/>
              <a:t> Video transcriptions.</a:t>
            </a:r>
          </a:p>
          <a:p>
            <a:pPr marL="171450" indent="-171450">
              <a:buFont typeface="Arial" panose="020B0604020202020204" pitchFamily="34" charset="0"/>
              <a:buChar char="•"/>
            </a:pPr>
            <a:r>
              <a:rPr lang="en-US" b="0" i="0" dirty="0">
                <a:solidFill>
                  <a:srgbClr val="576F76"/>
                </a:solidFill>
                <a:effectLst/>
                <a:latin typeface="-apple-system"/>
              </a:rPr>
              <a:t>Just a brief about </a:t>
            </a:r>
            <a:r>
              <a:rPr lang="en-US" b="0" i="0" dirty="0" err="1">
                <a:solidFill>
                  <a:srgbClr val="576F76"/>
                </a:solidFill>
                <a:effectLst/>
                <a:latin typeface="-apple-system"/>
              </a:rPr>
              <a:t>Ffmpeg</a:t>
            </a:r>
            <a:r>
              <a:rPr lang="en-US" b="0" i="0" dirty="0">
                <a:solidFill>
                  <a:srgbClr val="576F76"/>
                </a:solidFill>
                <a:effectLst/>
                <a:latin typeface="-apple-system"/>
              </a:rPr>
              <a:t>, it is the multimedia framework, able to decode, encode, transcode, mux, </a:t>
            </a:r>
            <a:r>
              <a:rPr lang="en-US" b="0" i="0" dirty="0" err="1">
                <a:solidFill>
                  <a:srgbClr val="576F76"/>
                </a:solidFill>
                <a:effectLst/>
                <a:latin typeface="-apple-system"/>
              </a:rPr>
              <a:t>demux</a:t>
            </a:r>
            <a:r>
              <a:rPr lang="en-US" b="0" i="0" dirty="0">
                <a:solidFill>
                  <a:srgbClr val="576F76"/>
                </a:solidFill>
                <a:effectLst/>
                <a:latin typeface="-apple-system"/>
              </a:rPr>
              <a:t>, stream, filter and play pretty much anything that humans and machines have created.</a:t>
            </a:r>
            <a:endParaRPr lang="en-US" dirty="0"/>
          </a:p>
          <a:p>
            <a:pPr marL="171450" indent="-171450">
              <a:buFont typeface="Arial" panose="020B0604020202020204" pitchFamily="34" charset="0"/>
              <a:buChar char="•"/>
            </a:pPr>
            <a:r>
              <a:rPr lang="en-US" dirty="0"/>
              <a:t>So Heroku says, awesome, you have to do a bunch of video transcriptions. And they say more web servers (change slide)</a:t>
            </a:r>
          </a:p>
        </p:txBody>
      </p:sp>
      <p:sp>
        <p:nvSpPr>
          <p:cNvPr id="4" name="Slide Number Placeholder 3"/>
          <p:cNvSpPr>
            <a:spLocks noGrp="1"/>
          </p:cNvSpPr>
          <p:nvPr>
            <p:ph type="sldNum" sz="quarter" idx="5"/>
          </p:nvPr>
        </p:nvSpPr>
        <p:spPr/>
        <p:txBody>
          <a:bodyPr/>
          <a:lstStyle/>
          <a:p>
            <a:fld id="{BA68958B-527A-2740-B374-E21C1841DCBD}" type="slidenum">
              <a:rPr lang="en-US" smtClean="0"/>
              <a:t>3</a:t>
            </a:fld>
            <a:endParaRPr lang="en-US"/>
          </a:p>
        </p:txBody>
      </p:sp>
    </p:spTree>
    <p:extLst>
      <p:ext uri="{BB962C8B-B14F-4D97-AF65-F5344CB8AC3E}">
        <p14:creationId xmlns:p14="http://schemas.microsoft.com/office/powerpoint/2010/main" val="400859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Shutdown: Hangout for 30 s and then if there is no job left then shutdown the servers</a:t>
            </a:r>
          </a:p>
          <a:p>
            <a:pPr marL="171450" indent="-171450">
              <a:buFont typeface="Arial" panose="020B0604020202020204" pitchFamily="34" charset="0"/>
              <a:buChar char="•"/>
            </a:pPr>
            <a:r>
              <a:rPr lang="en-US" dirty="0"/>
              <a:t>Min 1 server running always because you do not want to have a cold start always. Kinda pay perpetually for that one live server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21</a:t>
            </a:fld>
            <a:endParaRPr lang="en-US"/>
          </a:p>
        </p:txBody>
      </p:sp>
    </p:spTree>
    <p:extLst>
      <p:ext uri="{BB962C8B-B14F-4D97-AF65-F5344CB8AC3E}">
        <p14:creationId xmlns:p14="http://schemas.microsoft.com/office/powerpoint/2010/main" val="28872001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22</a:t>
            </a:fld>
            <a:endParaRPr lang="en-US"/>
          </a:p>
        </p:txBody>
      </p:sp>
    </p:spTree>
    <p:extLst>
      <p:ext uri="{BB962C8B-B14F-4D97-AF65-F5344CB8AC3E}">
        <p14:creationId xmlns:p14="http://schemas.microsoft.com/office/powerpoint/2010/main" val="155482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23</a:t>
            </a:fld>
            <a:endParaRPr lang="en-US"/>
          </a:p>
        </p:txBody>
      </p:sp>
    </p:spTree>
    <p:extLst>
      <p:ext uri="{BB962C8B-B14F-4D97-AF65-F5344CB8AC3E}">
        <p14:creationId xmlns:p14="http://schemas.microsoft.com/office/powerpoint/2010/main" val="1983087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E0ACD-84BF-B8D7-894B-6BC079863E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C932F5-BED7-229A-1EC4-D18181913F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5C6BAC-136A-383F-713D-393760527DFD}"/>
              </a:ext>
            </a:extLst>
          </p:cNvPr>
          <p:cNvSpPr>
            <a:spLocks noGrp="1"/>
          </p:cNvSpPr>
          <p:nvPr>
            <p:ph type="body" idx="1"/>
          </p:nvPr>
        </p:nvSpPr>
        <p:spPr/>
        <p:txBody>
          <a:bodyPr/>
          <a:lstStyle/>
          <a:p>
            <a:pPr marL="171450" indent="-171450">
              <a:buFont typeface="Arial" panose="020B0604020202020204" pitchFamily="34" charset="0"/>
              <a:buChar char="•"/>
            </a:pPr>
            <a:r>
              <a:rPr lang="en-US" dirty="0"/>
              <a:t>Explain the image. (webserver, running phoenix, </a:t>
            </a:r>
            <a:r>
              <a:rPr lang="en-US" dirty="0" err="1"/>
              <a:t>oban</a:t>
            </a:r>
            <a:r>
              <a:rPr lang="en-US" dirty="0"/>
              <a:t> running background services, and anything else that the services doing </a:t>
            </a:r>
            <a:r>
              <a:rPr lang="en-US" dirty="0" err="1"/>
              <a:t>eg.</a:t>
            </a:r>
            <a:r>
              <a:rPr lang="en-US" dirty="0"/>
              <a:t> Video transcriptions.</a:t>
            </a:r>
          </a:p>
          <a:p>
            <a:pPr marL="171450" indent="-171450">
              <a:buFont typeface="Arial" panose="020B0604020202020204" pitchFamily="34" charset="0"/>
              <a:buChar char="•"/>
            </a:pPr>
            <a:r>
              <a:rPr lang="en-US" dirty="0"/>
              <a:t>So Heroku says, awesome, you have to do a bunch of video transcriptions. And they say more web servers (change slide)</a:t>
            </a:r>
          </a:p>
        </p:txBody>
      </p:sp>
      <p:sp>
        <p:nvSpPr>
          <p:cNvPr id="4" name="Slide Number Placeholder 3">
            <a:extLst>
              <a:ext uri="{FF2B5EF4-FFF2-40B4-BE49-F238E27FC236}">
                <a16:creationId xmlns:a16="http://schemas.microsoft.com/office/drawing/2014/main" id="{C6AE7EBE-2C68-FBA4-EE86-06DB36E5543F}"/>
              </a:ext>
            </a:extLst>
          </p:cNvPr>
          <p:cNvSpPr>
            <a:spLocks noGrp="1"/>
          </p:cNvSpPr>
          <p:nvPr>
            <p:ph type="sldNum" sz="quarter" idx="5"/>
          </p:nvPr>
        </p:nvSpPr>
        <p:spPr/>
        <p:txBody>
          <a:bodyPr/>
          <a:lstStyle/>
          <a:p>
            <a:fld id="{BA68958B-527A-2740-B374-E21C1841DCBD}" type="slidenum">
              <a:rPr lang="en-US" smtClean="0"/>
              <a:t>4</a:t>
            </a:fld>
            <a:endParaRPr lang="en-US"/>
          </a:p>
        </p:txBody>
      </p:sp>
    </p:spTree>
    <p:extLst>
      <p:ext uri="{BB962C8B-B14F-4D97-AF65-F5344CB8AC3E}">
        <p14:creationId xmlns:p14="http://schemas.microsoft.com/office/powerpoint/2010/main" val="3301792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0D1502-F48B-0319-B420-C6D6083E44D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143D80-41CA-F345-6F92-A1CD5296D2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B97DBF-587C-27D3-0635-5B103CCC1335}"/>
              </a:ext>
            </a:extLst>
          </p:cNvPr>
          <p:cNvSpPr>
            <a:spLocks noGrp="1"/>
          </p:cNvSpPr>
          <p:nvPr>
            <p:ph type="body" idx="1"/>
          </p:nvPr>
        </p:nvSpPr>
        <p:spPr/>
        <p:txBody>
          <a:bodyPr/>
          <a:lstStyle/>
          <a:p>
            <a:pPr marL="171450" indent="-171450">
              <a:buFont typeface="Arial" panose="020B0604020202020204" pitchFamily="34" charset="0"/>
              <a:buChar char="•"/>
            </a:pPr>
            <a:r>
              <a:rPr lang="en-US" dirty="0"/>
              <a:t>More servers. Yes, this essentially is a load balancer to split requests. </a:t>
            </a:r>
          </a:p>
          <a:p>
            <a:pPr marL="171450" indent="-171450">
              <a:buFont typeface="Arial" panose="020B0604020202020204" pitchFamily="34" charset="0"/>
              <a:buChar char="•"/>
            </a:pPr>
            <a:r>
              <a:rPr lang="en-US" dirty="0"/>
              <a:t>Yes, this gives us more capacity because those </a:t>
            </a:r>
            <a:r>
              <a:rPr lang="en-US" dirty="0" err="1"/>
              <a:t>ffmpeg</a:t>
            </a:r>
            <a:r>
              <a:rPr lang="en-US" dirty="0"/>
              <a:t> jobs are really expensive and we are using load balancers to distribute the workload to different webservers.</a:t>
            </a:r>
          </a:p>
          <a:p>
            <a:pPr marL="171450" indent="-171450">
              <a:buFont typeface="Arial" panose="020B0604020202020204" pitchFamily="34" charset="0"/>
              <a:buChar char="•"/>
            </a:pPr>
            <a:r>
              <a:rPr lang="en-US" dirty="0"/>
              <a:t>Yes, this works! But what we are doing is we are putting our web requests, </a:t>
            </a:r>
            <a:r>
              <a:rPr lang="en-US" dirty="0" err="1"/>
              <a:t>api</a:t>
            </a:r>
            <a:r>
              <a:rPr lang="en-US" dirty="0"/>
              <a:t>, </a:t>
            </a:r>
            <a:r>
              <a:rPr lang="en-US" dirty="0" err="1"/>
              <a:t>liveviews</a:t>
            </a:r>
            <a:r>
              <a:rPr lang="en-US" dirty="0"/>
              <a:t>, and html pages through the path of these </a:t>
            </a:r>
            <a:r>
              <a:rPr lang="en-US" dirty="0" err="1"/>
              <a:t>ffmpeg</a:t>
            </a:r>
            <a:r>
              <a:rPr lang="en-US" dirty="0"/>
              <a:t> jobs.</a:t>
            </a:r>
          </a:p>
          <a:p>
            <a:pPr marL="171450" indent="-171450">
              <a:buFont typeface="Arial" panose="020B0604020202020204" pitchFamily="34" charset="0"/>
              <a:buChar char="•"/>
            </a:pPr>
            <a:r>
              <a:rPr lang="en-US" dirty="0"/>
              <a:t>So, what do we do?</a:t>
            </a:r>
          </a:p>
        </p:txBody>
      </p:sp>
      <p:sp>
        <p:nvSpPr>
          <p:cNvPr id="4" name="Slide Number Placeholder 3">
            <a:extLst>
              <a:ext uri="{FF2B5EF4-FFF2-40B4-BE49-F238E27FC236}">
                <a16:creationId xmlns:a16="http://schemas.microsoft.com/office/drawing/2014/main" id="{B2D1A33D-555F-4CF4-2C91-DA3361DD29A0}"/>
              </a:ext>
            </a:extLst>
          </p:cNvPr>
          <p:cNvSpPr>
            <a:spLocks noGrp="1"/>
          </p:cNvSpPr>
          <p:nvPr>
            <p:ph type="sldNum" sz="quarter" idx="5"/>
          </p:nvPr>
        </p:nvSpPr>
        <p:spPr/>
        <p:txBody>
          <a:bodyPr/>
          <a:lstStyle/>
          <a:p>
            <a:fld id="{BA68958B-527A-2740-B374-E21C1841DCBD}" type="slidenum">
              <a:rPr lang="en-US" smtClean="0"/>
              <a:t>5</a:t>
            </a:fld>
            <a:endParaRPr lang="en-US"/>
          </a:p>
        </p:txBody>
      </p:sp>
    </p:spTree>
    <p:extLst>
      <p:ext uri="{BB962C8B-B14F-4D97-AF65-F5344CB8AC3E}">
        <p14:creationId xmlns:p14="http://schemas.microsoft.com/office/powerpoint/2010/main" val="40787690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instead of </a:t>
            </a:r>
            <a:r>
              <a:rPr lang="en-US" dirty="0" err="1"/>
              <a:t>autoscale</a:t>
            </a:r>
            <a:r>
              <a:rPr lang="en-US" dirty="0"/>
              <a:t>, something like elastic scale that can grow and shrink back down as needed.</a:t>
            </a:r>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6</a:t>
            </a:fld>
            <a:endParaRPr lang="en-US"/>
          </a:p>
        </p:txBody>
      </p:sp>
    </p:spTree>
    <p:extLst>
      <p:ext uri="{BB962C8B-B14F-4D97-AF65-F5344CB8AC3E}">
        <p14:creationId xmlns:p14="http://schemas.microsoft.com/office/powerpoint/2010/main" val="5476870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261B8D-00C1-3FA4-C294-D50D430DE6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E2CE55-599C-9934-CE52-4A2035E7C3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9EFEEE-4B3B-17A0-EF11-E2796192A8CB}"/>
              </a:ext>
            </a:extLst>
          </p:cNvPr>
          <p:cNvSpPr>
            <a:spLocks noGrp="1"/>
          </p:cNvSpPr>
          <p:nvPr>
            <p:ph type="body" idx="1"/>
          </p:nvPr>
        </p:nvSpPr>
        <p:spPr/>
        <p:txBody>
          <a:bodyPr/>
          <a:lstStyle/>
          <a:p>
            <a:pPr marL="171450" indent="-171450">
              <a:buFont typeface="Arial" panose="020B0604020202020204" pitchFamily="34" charset="0"/>
              <a:buChar char="•"/>
            </a:pPr>
            <a:r>
              <a:rPr lang="en-US" dirty="0"/>
              <a:t>So, when we say scaling, we are not simply </a:t>
            </a:r>
            <a:r>
              <a:rPr lang="en-US" dirty="0" err="1"/>
              <a:t>refering</a:t>
            </a:r>
            <a:r>
              <a:rPr lang="en-US" dirty="0"/>
              <a:t> to the surface level scaling like adding more web servers.</a:t>
            </a:r>
          </a:p>
          <a:p>
            <a:pPr marL="171450" indent="-171450">
              <a:buFont typeface="Arial" panose="020B0604020202020204" pitchFamily="34" charset="0"/>
              <a:buChar char="•"/>
            </a:pPr>
            <a:r>
              <a:rPr lang="en-US" dirty="0"/>
              <a:t>We have all these components in this app and if we have 1000 users on 1 server and you have 10 servers, you say oh! I can run 10000 users. Not really!  The thing we are trying to scale here is not just web traffic. Sure, it works if you are trying to accommodate for 10000 more connections, then sure, starting all 10 more server works, but usually the things we try to scale are these individual granular pieces.</a:t>
            </a:r>
          </a:p>
          <a:p>
            <a:pPr marL="171450" indent="-171450">
              <a:buFont typeface="Arial" panose="020B0604020202020204" pitchFamily="34" charset="0"/>
              <a:buChar char="•"/>
            </a:pPr>
            <a:r>
              <a:rPr lang="en-US" dirty="0"/>
              <a:t>And that’s how you think about </a:t>
            </a:r>
            <a:r>
              <a:rPr lang="en-US" dirty="0" err="1"/>
              <a:t>autoscale</a:t>
            </a:r>
            <a:r>
              <a:rPr lang="en-US" dirty="0"/>
              <a:t> is finding the things in our app that are expensive and scale those.</a:t>
            </a:r>
          </a:p>
          <a:p>
            <a:pPr marL="171450" indent="-171450">
              <a:buFont typeface="Arial" panose="020B0604020202020204" pitchFamily="34" charset="0"/>
              <a:buChar char="•"/>
            </a:pPr>
            <a:r>
              <a:rPr lang="en-US" dirty="0"/>
              <a:t>&lt;change slide&gt;</a:t>
            </a:r>
          </a:p>
          <a:p>
            <a:pPr marL="171450" indent="-171450">
              <a:buFont typeface="Arial" panose="020B0604020202020204" pitchFamily="34" charset="0"/>
              <a:buChar char="•"/>
            </a:pPr>
            <a:endParaRPr lang="en-US" dirty="0"/>
          </a:p>
          <a:p>
            <a:endParaRPr lang="en-US" dirty="0"/>
          </a:p>
        </p:txBody>
      </p:sp>
      <p:sp>
        <p:nvSpPr>
          <p:cNvPr id="4" name="Slide Number Placeholder 3">
            <a:extLst>
              <a:ext uri="{FF2B5EF4-FFF2-40B4-BE49-F238E27FC236}">
                <a16:creationId xmlns:a16="http://schemas.microsoft.com/office/drawing/2014/main" id="{670BB273-6B1E-D63E-F411-031C04C299EC}"/>
              </a:ext>
            </a:extLst>
          </p:cNvPr>
          <p:cNvSpPr>
            <a:spLocks noGrp="1"/>
          </p:cNvSpPr>
          <p:nvPr>
            <p:ph type="sldNum" sz="quarter" idx="5"/>
          </p:nvPr>
        </p:nvSpPr>
        <p:spPr/>
        <p:txBody>
          <a:bodyPr/>
          <a:lstStyle/>
          <a:p>
            <a:fld id="{BA68958B-527A-2740-B374-E21C1841DCBD}" type="slidenum">
              <a:rPr lang="en-US" smtClean="0"/>
              <a:t>7</a:t>
            </a:fld>
            <a:endParaRPr lang="en-US"/>
          </a:p>
        </p:txBody>
      </p:sp>
    </p:spTree>
    <p:extLst>
      <p:ext uri="{BB962C8B-B14F-4D97-AF65-F5344CB8AC3E}">
        <p14:creationId xmlns:p14="http://schemas.microsoft.com/office/powerpoint/2010/main" val="2424501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But this one is a hard problem because what we are trying to do is say, write this naïve code in elixir and say here’s something that shells out to </a:t>
            </a:r>
            <a:r>
              <a:rPr lang="en-US" dirty="0" err="1"/>
              <a:t>ffmeg</a:t>
            </a:r>
            <a:r>
              <a:rPr lang="en-US" dirty="0"/>
              <a:t> to generate thumbnails.</a:t>
            </a:r>
          </a:p>
          <a:p>
            <a:pPr marL="171450" indent="-171450">
              <a:buFont typeface="Arial" panose="020B0604020202020204" pitchFamily="34" charset="0"/>
              <a:buChar char="•"/>
            </a:pPr>
            <a:r>
              <a:rPr lang="en-US" dirty="0"/>
              <a:t>Something which is very heavy CPU bound, IO bound.</a:t>
            </a:r>
          </a:p>
          <a:p>
            <a:pPr marL="171450" indent="-171450">
              <a:buFont typeface="Arial" panose="020B0604020202020204" pitchFamily="34" charset="0"/>
              <a:buChar char="•"/>
            </a:pPr>
            <a:r>
              <a:rPr lang="en-US" dirty="0"/>
              <a:t>Sure, I can write it in a few lines of code in my laptop and it works fine but wouldn’t it be nice, if I had to do something like this and not have to think about elastic scale or manage those servers, learn about Kubernetes, split into microservices. There’s a name for that, what would be the nice thing to call them?</a:t>
            </a:r>
          </a:p>
          <a:p>
            <a:r>
              <a:rPr lang="en-US" dirty="0"/>
              <a:t>&lt;change slide&gt;</a:t>
            </a:r>
          </a:p>
        </p:txBody>
      </p:sp>
      <p:sp>
        <p:nvSpPr>
          <p:cNvPr id="4" name="Slide Number Placeholder 3"/>
          <p:cNvSpPr>
            <a:spLocks noGrp="1"/>
          </p:cNvSpPr>
          <p:nvPr>
            <p:ph type="sldNum" sz="quarter" idx="5"/>
          </p:nvPr>
        </p:nvSpPr>
        <p:spPr/>
        <p:txBody>
          <a:bodyPr/>
          <a:lstStyle/>
          <a:p>
            <a:fld id="{BA68958B-527A-2740-B374-E21C1841DCBD}" type="slidenum">
              <a:rPr lang="en-US" smtClean="0"/>
              <a:t>8</a:t>
            </a:fld>
            <a:endParaRPr lang="en-US"/>
          </a:p>
        </p:txBody>
      </p:sp>
    </p:spTree>
    <p:extLst>
      <p:ext uri="{BB962C8B-B14F-4D97-AF65-F5344CB8AC3E}">
        <p14:creationId xmlns:p14="http://schemas.microsoft.com/office/powerpoint/2010/main" val="1735422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Serverless!!! Bad name. &lt;change slide&gt;</a:t>
            </a:r>
          </a:p>
        </p:txBody>
      </p:sp>
      <p:sp>
        <p:nvSpPr>
          <p:cNvPr id="4" name="Slide Number Placeholder 3"/>
          <p:cNvSpPr>
            <a:spLocks noGrp="1"/>
          </p:cNvSpPr>
          <p:nvPr>
            <p:ph type="sldNum" sz="quarter" idx="5"/>
          </p:nvPr>
        </p:nvSpPr>
        <p:spPr/>
        <p:txBody>
          <a:bodyPr/>
          <a:lstStyle/>
          <a:p>
            <a:fld id="{BA68958B-527A-2740-B374-E21C1841DCBD}" type="slidenum">
              <a:rPr lang="en-US" smtClean="0"/>
              <a:t>9</a:t>
            </a:fld>
            <a:endParaRPr lang="en-US"/>
          </a:p>
        </p:txBody>
      </p:sp>
    </p:spTree>
    <p:extLst>
      <p:ext uri="{BB962C8B-B14F-4D97-AF65-F5344CB8AC3E}">
        <p14:creationId xmlns:p14="http://schemas.microsoft.com/office/powerpoint/2010/main" val="2987452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here’s things like AWS Lambda comes. To solve problems of granular elastic scale.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This tagline of not thinking about servers or clusters is silly but the problem it solves like you pay for what you use and it runs this granular piece of your code.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Issue about lambda is that it has an outrageous complexity.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&lt;change slide&gt;</a:t>
            </a:r>
          </a:p>
          <a:p>
            <a:endParaRPr lang="en-US" dirty="0"/>
          </a:p>
        </p:txBody>
      </p:sp>
      <p:sp>
        <p:nvSpPr>
          <p:cNvPr id="4" name="Slide Number Placeholder 3"/>
          <p:cNvSpPr>
            <a:spLocks noGrp="1"/>
          </p:cNvSpPr>
          <p:nvPr>
            <p:ph type="sldNum" sz="quarter" idx="5"/>
          </p:nvPr>
        </p:nvSpPr>
        <p:spPr/>
        <p:txBody>
          <a:bodyPr/>
          <a:lstStyle/>
          <a:p>
            <a:fld id="{BA68958B-527A-2740-B374-E21C1841DCBD}" type="slidenum">
              <a:rPr lang="en-US" smtClean="0"/>
              <a:t>10</a:t>
            </a:fld>
            <a:endParaRPr lang="en-US"/>
          </a:p>
        </p:txBody>
      </p:sp>
    </p:spTree>
    <p:extLst>
      <p:ext uri="{BB962C8B-B14F-4D97-AF65-F5344CB8AC3E}">
        <p14:creationId xmlns:p14="http://schemas.microsoft.com/office/powerpoint/2010/main" val="3559322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12/5/24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581102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869682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506548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72731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0930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734881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151119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9230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866954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12540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12/5/24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52133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12/5/24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3283647957"/>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sv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78C553-6F27-AD2A-B2A4-083896000930}"/>
              </a:ext>
            </a:extLst>
          </p:cNvPr>
          <p:cNvSpPr>
            <a:spLocks noGrp="1"/>
          </p:cNvSpPr>
          <p:nvPr>
            <p:ph type="ctrTitle"/>
          </p:nvPr>
        </p:nvSpPr>
        <p:spPr>
          <a:xfrm>
            <a:off x="890338" y="640080"/>
            <a:ext cx="3734014" cy="3566160"/>
          </a:xfrm>
        </p:spPr>
        <p:txBody>
          <a:bodyPr anchor="b">
            <a:normAutofit/>
          </a:bodyPr>
          <a:lstStyle/>
          <a:p>
            <a:pPr>
              <a:lnSpc>
                <a:spcPct val="90000"/>
              </a:lnSpc>
            </a:pPr>
            <a:r>
              <a:rPr lang="en-US" sz="6200" dirty="0"/>
              <a:t>Rethinking Serverless With FLAME – Chris McCord</a:t>
            </a:r>
          </a:p>
        </p:txBody>
      </p:sp>
      <p:sp>
        <p:nvSpPr>
          <p:cNvPr id="3" name="Subtitle 2">
            <a:extLst>
              <a:ext uri="{FF2B5EF4-FFF2-40B4-BE49-F238E27FC236}">
                <a16:creationId xmlns:a16="http://schemas.microsoft.com/office/drawing/2014/main" id="{700227EB-8304-5EDC-0D17-5ACA35BC5F15}"/>
              </a:ext>
            </a:extLst>
          </p:cNvPr>
          <p:cNvSpPr>
            <a:spLocks noGrp="1"/>
          </p:cNvSpPr>
          <p:nvPr>
            <p:ph type="subTitle" idx="1"/>
          </p:nvPr>
        </p:nvSpPr>
        <p:spPr>
          <a:xfrm>
            <a:off x="890339" y="4636008"/>
            <a:ext cx="3734014" cy="1572768"/>
          </a:xfrm>
        </p:spPr>
        <p:txBody>
          <a:bodyPr>
            <a:normAutofit/>
          </a:bodyPr>
          <a:lstStyle/>
          <a:p>
            <a:r>
              <a:rPr lang="en-US" dirty="0" err="1"/>
              <a:t>ElixirConf</a:t>
            </a:r>
            <a:r>
              <a:rPr lang="en-US" dirty="0"/>
              <a:t> 2023</a:t>
            </a:r>
          </a:p>
          <a:p>
            <a:r>
              <a:rPr lang="en-US" dirty="0"/>
              <a:t>Roshan Poudel</a:t>
            </a:r>
          </a:p>
        </p:txBody>
      </p:sp>
      <p:sp>
        <p:nvSpPr>
          <p:cNvPr id="18"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27432"/>
          </a:xfrm>
          <a:custGeom>
            <a:avLst/>
            <a:gdLst>
              <a:gd name="connsiteX0" fmla="*/ 0 w 3474720"/>
              <a:gd name="connsiteY0" fmla="*/ 0 h 27432"/>
              <a:gd name="connsiteX1" fmla="*/ 660197 w 3474720"/>
              <a:gd name="connsiteY1" fmla="*/ 0 h 27432"/>
              <a:gd name="connsiteX2" fmla="*/ 1355141 w 3474720"/>
              <a:gd name="connsiteY2" fmla="*/ 0 h 27432"/>
              <a:gd name="connsiteX3" fmla="*/ 2084832 w 3474720"/>
              <a:gd name="connsiteY3" fmla="*/ 0 h 27432"/>
              <a:gd name="connsiteX4" fmla="*/ 2814523 w 3474720"/>
              <a:gd name="connsiteY4" fmla="*/ 0 h 27432"/>
              <a:gd name="connsiteX5" fmla="*/ 3474720 w 3474720"/>
              <a:gd name="connsiteY5" fmla="*/ 0 h 27432"/>
              <a:gd name="connsiteX6" fmla="*/ 3474720 w 3474720"/>
              <a:gd name="connsiteY6" fmla="*/ 27432 h 27432"/>
              <a:gd name="connsiteX7" fmla="*/ 2710282 w 3474720"/>
              <a:gd name="connsiteY7" fmla="*/ 27432 h 27432"/>
              <a:gd name="connsiteX8" fmla="*/ 1945843 w 3474720"/>
              <a:gd name="connsiteY8" fmla="*/ 27432 h 27432"/>
              <a:gd name="connsiteX9" fmla="*/ 1250899 w 3474720"/>
              <a:gd name="connsiteY9" fmla="*/ 27432 h 27432"/>
              <a:gd name="connsiteX10" fmla="*/ 0 w 3474720"/>
              <a:gd name="connsiteY10" fmla="*/ 27432 h 27432"/>
              <a:gd name="connsiteX11" fmla="*/ 0 w 3474720"/>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74720" h="27432" fill="none" extrusionOk="0">
                <a:moveTo>
                  <a:pt x="0" y="0"/>
                </a:moveTo>
                <a:cubicBezTo>
                  <a:pt x="307185" y="-8713"/>
                  <a:pt x="392307" y="-13121"/>
                  <a:pt x="660197" y="0"/>
                </a:cubicBezTo>
                <a:cubicBezTo>
                  <a:pt x="928087" y="13121"/>
                  <a:pt x="1167029" y="-2668"/>
                  <a:pt x="1355141" y="0"/>
                </a:cubicBezTo>
                <a:cubicBezTo>
                  <a:pt x="1543253" y="2668"/>
                  <a:pt x="1739408" y="-6709"/>
                  <a:pt x="2084832" y="0"/>
                </a:cubicBezTo>
                <a:cubicBezTo>
                  <a:pt x="2430256" y="6709"/>
                  <a:pt x="2538889" y="29706"/>
                  <a:pt x="2814523" y="0"/>
                </a:cubicBezTo>
                <a:cubicBezTo>
                  <a:pt x="3090157" y="-29706"/>
                  <a:pt x="3152920" y="-15446"/>
                  <a:pt x="3474720" y="0"/>
                </a:cubicBezTo>
                <a:cubicBezTo>
                  <a:pt x="3473554" y="7395"/>
                  <a:pt x="3474765" y="21864"/>
                  <a:pt x="3474720" y="27432"/>
                </a:cubicBezTo>
                <a:cubicBezTo>
                  <a:pt x="3275380" y="12730"/>
                  <a:pt x="2958934" y="10130"/>
                  <a:pt x="2710282" y="27432"/>
                </a:cubicBezTo>
                <a:cubicBezTo>
                  <a:pt x="2461630" y="44734"/>
                  <a:pt x="2131168" y="43757"/>
                  <a:pt x="1945843" y="27432"/>
                </a:cubicBezTo>
                <a:cubicBezTo>
                  <a:pt x="1760518" y="11107"/>
                  <a:pt x="1444829" y="-3738"/>
                  <a:pt x="1250899" y="27432"/>
                </a:cubicBezTo>
                <a:cubicBezTo>
                  <a:pt x="1056969" y="58602"/>
                  <a:pt x="444992" y="52761"/>
                  <a:pt x="0" y="27432"/>
                </a:cubicBezTo>
                <a:cubicBezTo>
                  <a:pt x="-503" y="20663"/>
                  <a:pt x="1168" y="5855"/>
                  <a:pt x="0" y="0"/>
                </a:cubicBezTo>
                <a:close/>
              </a:path>
              <a:path w="3474720" h="27432" stroke="0" extrusionOk="0">
                <a:moveTo>
                  <a:pt x="0" y="0"/>
                </a:moveTo>
                <a:cubicBezTo>
                  <a:pt x="300114" y="-5103"/>
                  <a:pt x="525093" y="-25284"/>
                  <a:pt x="660197" y="0"/>
                </a:cubicBezTo>
                <a:cubicBezTo>
                  <a:pt x="795301" y="25284"/>
                  <a:pt x="1023172" y="17955"/>
                  <a:pt x="1250899" y="0"/>
                </a:cubicBezTo>
                <a:cubicBezTo>
                  <a:pt x="1478626" y="-17955"/>
                  <a:pt x="1782079" y="-27844"/>
                  <a:pt x="2015338" y="0"/>
                </a:cubicBezTo>
                <a:cubicBezTo>
                  <a:pt x="2248597" y="27844"/>
                  <a:pt x="2491007" y="27648"/>
                  <a:pt x="2675534" y="0"/>
                </a:cubicBezTo>
                <a:cubicBezTo>
                  <a:pt x="2860061" y="-27648"/>
                  <a:pt x="3088679" y="-3661"/>
                  <a:pt x="3474720" y="0"/>
                </a:cubicBezTo>
                <a:cubicBezTo>
                  <a:pt x="3474913" y="12649"/>
                  <a:pt x="3473732" y="17989"/>
                  <a:pt x="3474720" y="27432"/>
                </a:cubicBezTo>
                <a:cubicBezTo>
                  <a:pt x="3317198" y="15714"/>
                  <a:pt x="2959205" y="52182"/>
                  <a:pt x="2779776" y="27432"/>
                </a:cubicBezTo>
                <a:cubicBezTo>
                  <a:pt x="2600347" y="2682"/>
                  <a:pt x="2382660" y="-684"/>
                  <a:pt x="2015338" y="27432"/>
                </a:cubicBezTo>
                <a:cubicBezTo>
                  <a:pt x="1648016" y="55548"/>
                  <a:pt x="1641073" y="39646"/>
                  <a:pt x="1424635" y="27432"/>
                </a:cubicBezTo>
                <a:cubicBezTo>
                  <a:pt x="1208197" y="15218"/>
                  <a:pt x="1021559" y="15893"/>
                  <a:pt x="729691" y="27432"/>
                </a:cubicBezTo>
                <a:cubicBezTo>
                  <a:pt x="437823" y="38971"/>
                  <a:pt x="153856" y="-2647"/>
                  <a:pt x="0" y="27432"/>
                </a:cubicBezTo>
                <a:cubicBezTo>
                  <a:pt x="1300" y="19678"/>
                  <a:pt x="-86" y="12044"/>
                  <a:pt x="0" y="0"/>
                </a:cubicBezTo>
                <a:close/>
              </a:path>
            </a:pathLst>
          </a:custGeom>
          <a:solidFill>
            <a:srgbClr val="C34D91"/>
          </a:solidFill>
          <a:ln w="38100" cap="rnd">
            <a:solidFill>
              <a:srgbClr val="C34D9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B52DDE3-DDD9-31D3-F901-DCDD921B8A6D}"/>
              </a:ext>
            </a:extLst>
          </p:cNvPr>
          <p:cNvPicPr>
            <a:picLocks noChangeAspect="1"/>
          </p:cNvPicPr>
          <p:nvPr/>
        </p:nvPicPr>
        <p:blipFill>
          <a:blip r:embed="rId2"/>
          <a:srcRect l="19758"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840227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F7D02EF-FE14-EA63-712B-355F6367B9AB}"/>
              </a:ext>
            </a:extLst>
          </p:cNvPr>
          <p:cNvPicPr>
            <a:picLocks noChangeAspect="1"/>
          </p:cNvPicPr>
          <p:nvPr/>
        </p:nvPicPr>
        <p:blipFill>
          <a:blip r:embed="rId3"/>
          <a:stretch>
            <a:fillRect/>
          </a:stretch>
        </p:blipFill>
        <p:spPr>
          <a:xfrm>
            <a:off x="2693857" y="4446109"/>
            <a:ext cx="7288343" cy="1972343"/>
          </a:xfrm>
          <a:prstGeom prst="rect">
            <a:avLst/>
          </a:prstGeom>
        </p:spPr>
      </p:pic>
      <p:pic>
        <p:nvPicPr>
          <p:cNvPr id="7" name="Picture 6">
            <a:extLst>
              <a:ext uri="{FF2B5EF4-FFF2-40B4-BE49-F238E27FC236}">
                <a16:creationId xmlns:a16="http://schemas.microsoft.com/office/drawing/2014/main" id="{62422037-D0D4-1892-E647-4CAEACBD1627}"/>
              </a:ext>
            </a:extLst>
          </p:cNvPr>
          <p:cNvPicPr>
            <a:picLocks noChangeAspect="1"/>
          </p:cNvPicPr>
          <p:nvPr/>
        </p:nvPicPr>
        <p:blipFill>
          <a:blip r:embed="rId4"/>
          <a:stretch>
            <a:fillRect/>
          </a:stretch>
        </p:blipFill>
        <p:spPr>
          <a:xfrm>
            <a:off x="2389682" y="224656"/>
            <a:ext cx="7592518" cy="4344492"/>
          </a:xfrm>
          <a:prstGeom prst="rect">
            <a:avLst/>
          </a:prstGeom>
        </p:spPr>
      </p:pic>
    </p:spTree>
    <p:extLst>
      <p:ext uri="{BB962C8B-B14F-4D97-AF65-F5344CB8AC3E}">
        <p14:creationId xmlns:p14="http://schemas.microsoft.com/office/powerpoint/2010/main" val="37443345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3" name="Rectangle 1042">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044" name="Rectangle 1043">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BD4015-5662-CFE8-1BD6-0A387CCDF85B}"/>
              </a:ext>
            </a:extLst>
          </p:cNvPr>
          <p:cNvSpPr>
            <a:spLocks noGrp="1"/>
          </p:cNvSpPr>
          <p:nvPr>
            <p:ph type="title"/>
          </p:nvPr>
        </p:nvSpPr>
        <p:spPr>
          <a:xfrm>
            <a:off x="1013635" y="619693"/>
            <a:ext cx="10468830" cy="132663"/>
          </a:xfrm>
        </p:spPr>
        <p:txBody>
          <a:bodyPr vert="horz" lIns="91440" tIns="45720" rIns="91440" bIns="45720" rtlCol="0" anchor="ctr">
            <a:noAutofit/>
          </a:bodyPr>
          <a:lstStyle/>
          <a:p>
            <a:pPr algn="ctr">
              <a:lnSpc>
                <a:spcPct val="90000"/>
              </a:lnSpc>
            </a:pPr>
            <a:r>
              <a:rPr lang="en-US" sz="2000" dirty="0"/>
              <a:t>Reference architecture for hosting </a:t>
            </a:r>
            <a:r>
              <a:rPr lang="en-US" sz="2000" dirty="0" err="1"/>
              <a:t>wordpress</a:t>
            </a:r>
            <a:r>
              <a:rPr lang="en-US" sz="2000" dirty="0"/>
              <a:t> on </a:t>
            </a:r>
            <a:r>
              <a:rPr lang="en-US" sz="2000" dirty="0" err="1"/>
              <a:t>aws</a:t>
            </a:r>
            <a:endParaRPr lang="en-US" sz="2000" dirty="0"/>
          </a:p>
        </p:txBody>
      </p:sp>
      <p:pic>
        <p:nvPicPr>
          <p:cNvPr id="1026" name="Picture 2" descr="Reference architecture for hosting WordPress on AWS">
            <a:extLst>
              <a:ext uri="{FF2B5EF4-FFF2-40B4-BE49-F238E27FC236}">
                <a16:creationId xmlns:a16="http://schemas.microsoft.com/office/drawing/2014/main" id="{8632B493-2E29-8C75-7694-B77C4CD7F12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98362" y="1009512"/>
            <a:ext cx="10299376" cy="5458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7903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7" name="Rectangle 205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59" name="Rectangle 2058">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2F72BC-A013-115F-8D80-1BD13084101E}"/>
              </a:ext>
            </a:extLst>
          </p:cNvPr>
          <p:cNvSpPr>
            <a:spLocks noGrp="1"/>
          </p:cNvSpPr>
          <p:nvPr>
            <p:ph type="title"/>
          </p:nvPr>
        </p:nvSpPr>
        <p:spPr>
          <a:xfrm>
            <a:off x="638881" y="839865"/>
            <a:ext cx="10909640" cy="904970"/>
          </a:xfrm>
        </p:spPr>
        <p:txBody>
          <a:bodyPr vert="horz" lIns="91440" tIns="45720" rIns="91440" bIns="45720" rtlCol="0" anchor="ctr">
            <a:normAutofit/>
          </a:bodyPr>
          <a:lstStyle/>
          <a:p>
            <a:pPr algn="ctr">
              <a:lnSpc>
                <a:spcPct val="90000"/>
              </a:lnSpc>
            </a:pPr>
            <a:r>
              <a:rPr lang="en-US" sz="5600"/>
              <a:t>Aws reference architecture for video encoding</a:t>
            </a:r>
          </a:p>
        </p:txBody>
      </p:sp>
      <p:pic>
        <p:nvPicPr>
          <p:cNvPr id="2052" name="Picture 4" descr="A diagram of a workflow&#10;&#10;Description automatically generated">
            <a:extLst>
              <a:ext uri="{FF2B5EF4-FFF2-40B4-BE49-F238E27FC236}">
                <a16:creationId xmlns:a16="http://schemas.microsoft.com/office/drawing/2014/main" id="{9CCA9772-C9E7-8DE3-F2A1-BAF51A01408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731917" y="2633472"/>
            <a:ext cx="8725117" cy="390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9718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EE035D8-77D1-C020-E3C7-8567E8F49E1A}"/>
            </a:ext>
          </a:extLst>
        </p:cNvPr>
        <p:cNvGrpSpPr/>
        <p:nvPr/>
      </p:nvGrpSpPr>
      <p:grpSpPr>
        <a:xfrm>
          <a:off x="0" y="0"/>
          <a:ext cx="0" cy="0"/>
          <a:chOff x="0" y="0"/>
          <a:chExt cx="0" cy="0"/>
        </a:xfrm>
      </p:grpSpPr>
      <p:sp>
        <p:nvSpPr>
          <p:cNvPr id="2078" name="Rectangle 2077">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080" name="Rectangle 2079">
            <a:extLst>
              <a:ext uri="{FF2B5EF4-FFF2-40B4-BE49-F238E27FC236}">
                <a16:creationId xmlns:a16="http://schemas.microsoft.com/office/drawing/2014/main" id="{51FC48E0-F38D-4A0A-8F23-0BB3B6203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4" descr="A diagram of a workflow&#10;&#10;Description automatically generated">
            <a:extLst>
              <a:ext uri="{FF2B5EF4-FFF2-40B4-BE49-F238E27FC236}">
                <a16:creationId xmlns:a16="http://schemas.microsoft.com/office/drawing/2014/main" id="{8B5526F2-A3F6-981B-7BDC-7482139F68F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31917" y="475941"/>
            <a:ext cx="8725117" cy="3904488"/>
          </a:xfrm>
          <a:prstGeom prst="rect">
            <a:avLst/>
          </a:prstGeom>
          <a:noFill/>
          <a:extLst>
            <a:ext uri="{909E8E84-426E-40DD-AFC4-6F175D3DCCD1}">
              <a14:hiddenFill xmlns:a14="http://schemas.microsoft.com/office/drawing/2010/main">
                <a:solidFill>
                  <a:srgbClr val="FFFFFF"/>
                </a:solidFill>
              </a14:hiddenFill>
            </a:ext>
          </a:extLst>
        </p:spPr>
      </p:pic>
      <p:pic>
        <p:nvPicPr>
          <p:cNvPr id="8" name="Content Placeholder 4" descr="Flying Money with solid fill">
            <a:extLst>
              <a:ext uri="{FF2B5EF4-FFF2-40B4-BE49-F238E27FC236}">
                <a16:creationId xmlns:a16="http://schemas.microsoft.com/office/drawing/2014/main" id="{D730701E-AE66-1A07-C527-A5CEBEEBAA2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76657" y="3206483"/>
            <a:ext cx="2601034" cy="2601034"/>
          </a:xfrm>
          <a:prstGeom prst="rect">
            <a:avLst/>
          </a:prstGeom>
        </p:spPr>
      </p:pic>
      <p:pic>
        <p:nvPicPr>
          <p:cNvPr id="5" name="Content Placeholder 4" descr="Flying Money with solid fill">
            <a:extLst>
              <a:ext uri="{FF2B5EF4-FFF2-40B4-BE49-F238E27FC236}">
                <a16:creationId xmlns:a16="http://schemas.microsoft.com/office/drawing/2014/main" id="{51311F62-FB4F-2CB2-C866-FF8E44F8350D}"/>
              </a:ext>
            </a:extLst>
          </p:cNvPr>
          <p:cNvPicPr>
            <a:picLocks noGrp="1" noChangeAspect="1"/>
          </p:cNvPicPr>
          <p:nvPr>
            <p:ph idx="1"/>
          </p:nvPr>
        </p:nvPicPr>
        <p:blipFill>
          <a:blip r:embed="rId4">
            <a:extLst>
              <a:ext uri="{96DAC541-7B7A-43D3-8B79-37D633B846F1}">
                <asvg:svgBlip xmlns:asvg="http://schemas.microsoft.com/office/drawing/2016/SVG/main" r:embed="rId5"/>
              </a:ext>
            </a:extLst>
          </a:blip>
          <a:stretch>
            <a:fillRect/>
          </a:stretch>
        </p:blipFill>
        <p:spPr>
          <a:xfrm>
            <a:off x="3419857" y="3206484"/>
            <a:ext cx="2601034" cy="2601034"/>
          </a:xfrm>
          <a:prstGeom prst="rect">
            <a:avLst/>
          </a:prstGeom>
        </p:spPr>
      </p:pic>
      <p:pic>
        <p:nvPicPr>
          <p:cNvPr id="9" name="Content Placeholder 4" descr="Flying Money with solid fill">
            <a:extLst>
              <a:ext uri="{FF2B5EF4-FFF2-40B4-BE49-F238E27FC236}">
                <a16:creationId xmlns:a16="http://schemas.microsoft.com/office/drawing/2014/main" id="{076AB66A-C84F-4121-C7B8-222DD4CD138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71100" y="3206483"/>
            <a:ext cx="2601035" cy="2601035"/>
          </a:xfrm>
          <a:prstGeom prst="rect">
            <a:avLst/>
          </a:prstGeom>
        </p:spPr>
      </p:pic>
      <p:pic>
        <p:nvPicPr>
          <p:cNvPr id="10" name="Content Placeholder 4" descr="Flying Money with solid fill">
            <a:extLst>
              <a:ext uri="{FF2B5EF4-FFF2-40B4-BE49-F238E27FC236}">
                <a16:creationId xmlns:a16="http://schemas.microsoft.com/office/drawing/2014/main" id="{F2D5FCD1-CA29-E517-0152-00991D12FEB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908738" y="3206312"/>
            <a:ext cx="2601377" cy="2601377"/>
          </a:xfrm>
          <a:prstGeom prst="rect">
            <a:avLst/>
          </a:prstGeom>
        </p:spPr>
      </p:pic>
    </p:spTree>
    <p:extLst>
      <p:ext uri="{BB962C8B-B14F-4D97-AF65-F5344CB8AC3E}">
        <p14:creationId xmlns:p14="http://schemas.microsoft.com/office/powerpoint/2010/main" val="1608483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32D45EE4-C4F0-4F72-B1C6-39F596D13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C459BAD-4279-4A9D-B0C5-662C5F5ED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rgbClr val="C34D91"/>
          </a:solidFill>
          <a:ln w="57150">
            <a:solidFill>
              <a:srgbClr val="C34D9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BF0193-37B4-EFF5-A364-45423E97C7B4}"/>
              </a:ext>
            </a:extLst>
          </p:cNvPr>
          <p:cNvSpPr>
            <a:spLocks noGrp="1"/>
          </p:cNvSpPr>
          <p:nvPr>
            <p:ph type="title"/>
          </p:nvPr>
        </p:nvSpPr>
        <p:spPr>
          <a:xfrm>
            <a:off x="2066544" y="1911096"/>
            <a:ext cx="8055864" cy="2076651"/>
          </a:xfrm>
        </p:spPr>
        <p:txBody>
          <a:bodyPr vert="horz" lIns="91440" tIns="45720" rIns="91440" bIns="45720" rtlCol="0" anchor="b">
            <a:normAutofit/>
          </a:bodyPr>
          <a:lstStyle/>
          <a:p>
            <a:pPr algn="ctr">
              <a:lnSpc>
                <a:spcPct val="90000"/>
              </a:lnSpc>
            </a:pPr>
            <a:r>
              <a:rPr lang="en-US" sz="6800">
                <a:solidFill>
                  <a:srgbClr val="FFFFFF"/>
                </a:solidFill>
              </a:rPr>
              <a:t>How can we make this better?</a:t>
            </a:r>
          </a:p>
        </p:txBody>
      </p:sp>
      <p:sp>
        <p:nvSpPr>
          <p:cNvPr id="17" name="Rectangle 6">
            <a:extLst>
              <a:ext uri="{FF2B5EF4-FFF2-40B4-BE49-F238E27FC236}">
                <a16:creationId xmlns:a16="http://schemas.microsoft.com/office/drawing/2014/main" id="{0953BC39-9D68-40BE-BF3C-5C4EB782AF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6521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431A98-4D26-7A91-90EA-488D12A7F207}"/>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456258B5-3426-85F4-609E-D3DF90672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3" name="Rectangle 12">
            <a:extLst>
              <a:ext uri="{FF2B5EF4-FFF2-40B4-BE49-F238E27FC236}">
                <a16:creationId xmlns:a16="http://schemas.microsoft.com/office/drawing/2014/main" id="{D58CC35B-4155-C198-E12D-C9880D6CE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4501AE4-3603-0EE2-CFE1-3C4F822955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rgbClr val="C34D91"/>
          </a:solidFill>
          <a:ln w="57150">
            <a:solidFill>
              <a:srgbClr val="C34D9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2EA2E7-61E2-059A-0D11-DC296D958419}"/>
              </a:ext>
            </a:extLst>
          </p:cNvPr>
          <p:cNvSpPr>
            <a:spLocks noGrp="1"/>
          </p:cNvSpPr>
          <p:nvPr>
            <p:ph type="title"/>
          </p:nvPr>
        </p:nvSpPr>
        <p:spPr>
          <a:xfrm>
            <a:off x="2066544" y="1911096"/>
            <a:ext cx="8055864" cy="2076651"/>
          </a:xfrm>
        </p:spPr>
        <p:txBody>
          <a:bodyPr vert="horz" lIns="91440" tIns="45720" rIns="91440" bIns="45720" rtlCol="0" anchor="b">
            <a:normAutofit/>
          </a:bodyPr>
          <a:lstStyle/>
          <a:p>
            <a:pPr algn="ctr">
              <a:lnSpc>
                <a:spcPct val="90000"/>
              </a:lnSpc>
            </a:pPr>
            <a:r>
              <a:rPr lang="en-US" sz="6800">
                <a:solidFill>
                  <a:srgbClr val="FFFFFF"/>
                </a:solidFill>
              </a:rPr>
              <a:t>How can we make this better?</a:t>
            </a:r>
          </a:p>
        </p:txBody>
      </p:sp>
      <p:sp>
        <p:nvSpPr>
          <p:cNvPr id="17" name="Rectangle 6">
            <a:extLst>
              <a:ext uri="{FF2B5EF4-FFF2-40B4-BE49-F238E27FC236}">
                <a16:creationId xmlns:a16="http://schemas.microsoft.com/office/drawing/2014/main" id="{B3676972-D159-270C-88C7-B3FE79D24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ACC88B3-A200-7F63-3210-44757753F78A}"/>
              </a:ext>
            </a:extLst>
          </p:cNvPr>
          <p:cNvSpPr txBox="1"/>
          <p:nvPr/>
        </p:nvSpPr>
        <p:spPr>
          <a:xfrm>
            <a:off x="3227832" y="4353507"/>
            <a:ext cx="5733288" cy="932688"/>
          </a:xfrm>
          <a:prstGeom prst="rect">
            <a:avLst/>
          </a:prstGeom>
        </p:spPr>
        <p:txBody>
          <a:bodyPr vert="horz" lIns="91440" tIns="45720" rIns="91440" bIns="45720" rtlCol="0">
            <a:normAutofit/>
          </a:bodyPr>
          <a:lstStyle/>
          <a:p>
            <a:pPr algn="ctr">
              <a:lnSpc>
                <a:spcPct val="110000"/>
              </a:lnSpc>
              <a:spcBef>
                <a:spcPts val="1000"/>
              </a:spcBef>
            </a:pPr>
            <a:r>
              <a:rPr lang="en-US" sz="3200" dirty="0">
                <a:solidFill>
                  <a:srgbClr val="FFFFFF"/>
                </a:solidFill>
              </a:rPr>
              <a:t>USE FLAME</a:t>
            </a:r>
          </a:p>
        </p:txBody>
      </p:sp>
    </p:spTree>
    <p:extLst>
      <p:ext uri="{BB962C8B-B14F-4D97-AF65-F5344CB8AC3E}">
        <p14:creationId xmlns:p14="http://schemas.microsoft.com/office/powerpoint/2010/main" val="3523532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illed marshmallows on stick">
            <a:extLst>
              <a:ext uri="{FF2B5EF4-FFF2-40B4-BE49-F238E27FC236}">
                <a16:creationId xmlns:a16="http://schemas.microsoft.com/office/drawing/2014/main" id="{6D72D672-7AB8-3677-A571-0E60826E1B9E}"/>
              </a:ext>
            </a:extLst>
          </p:cNvPr>
          <p:cNvPicPr>
            <a:picLocks noChangeAspect="1"/>
          </p:cNvPicPr>
          <p:nvPr/>
        </p:nvPicPr>
        <p:blipFill>
          <a:blip r:embed="rId3"/>
          <a:srcRect t="13446" b="2284"/>
          <a:stretch/>
        </p:blipFill>
        <p:spPr>
          <a:xfrm>
            <a:off x="1" y="0"/>
            <a:ext cx="12191999" cy="6857990"/>
          </a:xfrm>
          <a:prstGeom prst="rect">
            <a:avLst/>
          </a:prstGeom>
        </p:spPr>
      </p:pic>
    </p:spTree>
    <p:extLst>
      <p:ext uri="{BB962C8B-B14F-4D97-AF65-F5344CB8AC3E}">
        <p14:creationId xmlns:p14="http://schemas.microsoft.com/office/powerpoint/2010/main" val="64519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BB6AF-F013-7A5E-2B8E-334BF3196C67}"/>
              </a:ext>
            </a:extLst>
          </p:cNvPr>
          <p:cNvSpPr>
            <a:spLocks noGrp="1"/>
          </p:cNvSpPr>
          <p:nvPr>
            <p:ph type="title"/>
          </p:nvPr>
        </p:nvSpPr>
        <p:spPr/>
        <p:txBody>
          <a:bodyPr>
            <a:normAutofit fontScale="90000"/>
          </a:bodyPr>
          <a:lstStyle/>
          <a:p>
            <a:r>
              <a:rPr lang="en-US" dirty="0"/>
              <a:t>FLAME: FLEETING LAMBDA APPLICATION FOR MODULAR EXECUTION</a:t>
            </a:r>
          </a:p>
        </p:txBody>
      </p:sp>
      <p:sp>
        <p:nvSpPr>
          <p:cNvPr id="3" name="Content Placeholder 2">
            <a:extLst>
              <a:ext uri="{FF2B5EF4-FFF2-40B4-BE49-F238E27FC236}">
                <a16:creationId xmlns:a16="http://schemas.microsoft.com/office/drawing/2014/main" id="{15DD784B-1EA3-45C9-965D-C6D71FF5CA24}"/>
              </a:ext>
            </a:extLst>
          </p:cNvPr>
          <p:cNvSpPr>
            <a:spLocks noGrp="1"/>
          </p:cNvSpPr>
          <p:nvPr>
            <p:ph idx="1"/>
          </p:nvPr>
        </p:nvSpPr>
        <p:spPr/>
        <p:txBody>
          <a:bodyPr/>
          <a:lstStyle/>
          <a:p>
            <a:pPr marL="0" indent="0">
              <a:buNone/>
            </a:pPr>
            <a:r>
              <a:rPr lang="en-US" dirty="0"/>
              <a:t>THE IDEA OF FLAME IS</a:t>
            </a:r>
          </a:p>
          <a:p>
            <a:pPr marL="0" indent="0">
              <a:buNone/>
            </a:pPr>
            <a:r>
              <a:rPr lang="en-US" dirty="0"/>
              <a:t>“WE CAN RUN YOUR APP ON AN EPHEMERAL SERVER, SHORT LIVED AND ITS YOUR WHOLE APPLICATION CALLED MODULARLY IN SLICES AT ANY TIME”</a:t>
            </a:r>
          </a:p>
          <a:p>
            <a:pPr marL="0" indent="0">
              <a:buNone/>
            </a:pPr>
            <a:endParaRPr lang="en-US" dirty="0"/>
          </a:p>
          <a:p>
            <a:pPr marL="0" indent="0">
              <a:buNone/>
            </a:pPr>
            <a:r>
              <a:rPr lang="en-US" b="1" dirty="0"/>
              <a:t>Wouldn’t it be nice if we can just wrap our elixir code around flame and it would just scale it elastically ?</a:t>
            </a:r>
          </a:p>
        </p:txBody>
      </p:sp>
    </p:spTree>
    <p:extLst>
      <p:ext uri="{BB962C8B-B14F-4D97-AF65-F5344CB8AC3E}">
        <p14:creationId xmlns:p14="http://schemas.microsoft.com/office/powerpoint/2010/main" val="1053047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DA2B8E-A2F8-A618-86ED-3CC353D0A8A9}"/>
              </a:ext>
            </a:extLst>
          </p:cNvPr>
          <p:cNvPicPr>
            <a:picLocks noChangeAspect="1"/>
          </p:cNvPicPr>
          <p:nvPr/>
        </p:nvPicPr>
        <p:blipFill>
          <a:blip r:embed="rId3"/>
          <a:stretch>
            <a:fillRect/>
          </a:stretch>
        </p:blipFill>
        <p:spPr>
          <a:xfrm>
            <a:off x="453777" y="524656"/>
            <a:ext cx="11284445" cy="3766893"/>
          </a:xfrm>
          <a:prstGeom prst="rect">
            <a:avLst/>
          </a:prstGeom>
        </p:spPr>
      </p:pic>
    </p:spTree>
    <p:extLst>
      <p:ext uri="{BB962C8B-B14F-4D97-AF65-F5344CB8AC3E}">
        <p14:creationId xmlns:p14="http://schemas.microsoft.com/office/powerpoint/2010/main" val="42941465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F2A46FC-A8BE-4771-BE51-D9123E9185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omputer program with text&#10;&#10;Description automatically generated with medium confidence">
            <a:extLst>
              <a:ext uri="{FF2B5EF4-FFF2-40B4-BE49-F238E27FC236}">
                <a16:creationId xmlns:a16="http://schemas.microsoft.com/office/drawing/2014/main" id="{F33BFFA0-D1C8-4848-9A79-377236754FFD}"/>
              </a:ext>
            </a:extLst>
          </p:cNvPr>
          <p:cNvPicPr>
            <a:picLocks noChangeAspect="1"/>
          </p:cNvPicPr>
          <p:nvPr/>
        </p:nvPicPr>
        <p:blipFill>
          <a:blip r:embed="rId3"/>
          <a:srcRect b="3907"/>
          <a:stretch/>
        </p:blipFill>
        <p:spPr>
          <a:xfrm>
            <a:off x="614266" y="342900"/>
            <a:ext cx="10960420" cy="5792694"/>
          </a:xfrm>
          <a:custGeom>
            <a:avLst/>
            <a:gdLst/>
            <a:ahLst/>
            <a:cxnLst/>
            <a:rect l="l" t="t" r="r" b="b"/>
            <a:pathLst>
              <a:path w="10485104" h="5523506">
                <a:moveTo>
                  <a:pt x="5949681" y="536"/>
                </a:moveTo>
                <a:cubicBezTo>
                  <a:pt x="6074035" y="-2131"/>
                  <a:pt x="6198411" y="5173"/>
                  <a:pt x="6321822" y="22405"/>
                </a:cubicBezTo>
                <a:cubicBezTo>
                  <a:pt x="6498937" y="51493"/>
                  <a:pt x="6677824" y="73364"/>
                  <a:pt x="6857694" y="55210"/>
                </a:cubicBezTo>
                <a:cubicBezTo>
                  <a:pt x="6981675" y="42526"/>
                  <a:pt x="7105459" y="35089"/>
                  <a:pt x="7230031" y="35528"/>
                </a:cubicBezTo>
                <a:cubicBezTo>
                  <a:pt x="7516370" y="35528"/>
                  <a:pt x="7802902" y="38152"/>
                  <a:pt x="8089242" y="32684"/>
                </a:cubicBezTo>
                <a:cubicBezTo>
                  <a:pt x="8344090" y="27873"/>
                  <a:pt x="8597956" y="17377"/>
                  <a:pt x="8853003" y="43837"/>
                </a:cubicBezTo>
                <a:cubicBezTo>
                  <a:pt x="9229472" y="82767"/>
                  <a:pt x="9607909" y="70300"/>
                  <a:pt x="9985559" y="65708"/>
                </a:cubicBezTo>
                <a:cubicBezTo>
                  <a:pt x="10083101" y="64320"/>
                  <a:pt x="10180599" y="61132"/>
                  <a:pt x="10278047" y="56140"/>
                </a:cubicBezTo>
                <a:lnTo>
                  <a:pt x="10449151" y="44199"/>
                </a:lnTo>
                <a:lnTo>
                  <a:pt x="10468533" y="198724"/>
                </a:lnTo>
                <a:cubicBezTo>
                  <a:pt x="10475933" y="234109"/>
                  <a:pt x="10480462" y="270161"/>
                  <a:pt x="10482057" y="306442"/>
                </a:cubicBezTo>
                <a:cubicBezTo>
                  <a:pt x="10492136" y="438884"/>
                  <a:pt x="10475168" y="569479"/>
                  <a:pt x="10461007" y="700359"/>
                </a:cubicBezTo>
                <a:cubicBezTo>
                  <a:pt x="10451566" y="783776"/>
                  <a:pt x="10437150" y="868045"/>
                  <a:pt x="10461007" y="950608"/>
                </a:cubicBezTo>
                <a:cubicBezTo>
                  <a:pt x="10477350" y="1008147"/>
                  <a:pt x="10480985" y="1069224"/>
                  <a:pt x="10471595" y="1128666"/>
                </a:cubicBezTo>
                <a:cubicBezTo>
                  <a:pt x="10455763" y="1234166"/>
                  <a:pt x="10452459" y="1341527"/>
                  <a:pt x="10461772" y="1447979"/>
                </a:cubicBezTo>
                <a:cubicBezTo>
                  <a:pt x="10467921" y="1518165"/>
                  <a:pt x="10466977" y="1588906"/>
                  <a:pt x="10458965" y="1658865"/>
                </a:cubicBezTo>
                <a:cubicBezTo>
                  <a:pt x="10448377" y="1752939"/>
                  <a:pt x="10431919" y="1848719"/>
                  <a:pt x="10451949" y="1943076"/>
                </a:cubicBezTo>
                <a:cubicBezTo>
                  <a:pt x="10483843" y="2092999"/>
                  <a:pt x="10477464" y="2242779"/>
                  <a:pt x="10464706" y="2393837"/>
                </a:cubicBezTo>
                <a:cubicBezTo>
                  <a:pt x="10455138" y="2506243"/>
                  <a:pt x="10444549" y="2619928"/>
                  <a:pt x="10463686" y="2733613"/>
                </a:cubicBezTo>
                <a:cubicBezTo>
                  <a:pt x="10471914" y="2786362"/>
                  <a:pt x="10471914" y="2840306"/>
                  <a:pt x="10463686" y="2893056"/>
                </a:cubicBezTo>
                <a:cubicBezTo>
                  <a:pt x="10453735" y="2964109"/>
                  <a:pt x="10444294" y="3034452"/>
                  <a:pt x="10457052" y="3106215"/>
                </a:cubicBezTo>
                <a:cubicBezTo>
                  <a:pt x="10462665" y="3137479"/>
                  <a:pt x="10466875" y="3169026"/>
                  <a:pt x="10469810" y="3200574"/>
                </a:cubicBezTo>
                <a:cubicBezTo>
                  <a:pt x="10475653" y="3281119"/>
                  <a:pt x="10473561" y="3362120"/>
                  <a:pt x="10463559" y="3442154"/>
                </a:cubicBezTo>
                <a:cubicBezTo>
                  <a:pt x="10453990" y="3535091"/>
                  <a:pt x="10469554" y="3628597"/>
                  <a:pt x="10456797" y="3721250"/>
                </a:cubicBezTo>
                <a:cubicBezTo>
                  <a:pt x="10447738" y="3795870"/>
                  <a:pt x="10447394" y="3871485"/>
                  <a:pt x="10455776" y="3946204"/>
                </a:cubicBezTo>
                <a:cubicBezTo>
                  <a:pt x="10470855" y="4087457"/>
                  <a:pt x="10469912" y="4230260"/>
                  <a:pt x="10452970" y="4371244"/>
                </a:cubicBezTo>
                <a:cubicBezTo>
                  <a:pt x="10442508" y="4453523"/>
                  <a:pt x="10436512" y="4538218"/>
                  <a:pt x="10455266" y="4618934"/>
                </a:cubicBezTo>
                <a:cubicBezTo>
                  <a:pt x="10499408" y="4808646"/>
                  <a:pt x="10473637" y="4998642"/>
                  <a:pt x="10455266" y="5187359"/>
                </a:cubicBezTo>
                <a:cubicBezTo>
                  <a:pt x="10444103" y="5288708"/>
                  <a:pt x="10443847" y="5391181"/>
                  <a:pt x="10454500" y="5492602"/>
                </a:cubicBezTo>
                <a:lnTo>
                  <a:pt x="10454510" y="5492731"/>
                </a:lnTo>
                <a:lnTo>
                  <a:pt x="10414967" y="5491139"/>
                </a:lnTo>
                <a:cubicBezTo>
                  <a:pt x="10117611" y="5495732"/>
                  <a:pt x="9820450" y="5526349"/>
                  <a:pt x="9523092" y="5507105"/>
                </a:cubicBezTo>
                <a:cubicBezTo>
                  <a:pt x="9272964" y="5490920"/>
                  <a:pt x="9023034" y="5477142"/>
                  <a:pt x="8772711" y="5490483"/>
                </a:cubicBezTo>
                <a:cubicBezTo>
                  <a:pt x="8636774" y="5499549"/>
                  <a:pt x="8500636" y="5503107"/>
                  <a:pt x="8364561" y="5501172"/>
                </a:cubicBezTo>
                <a:lnTo>
                  <a:pt x="8196562" y="5491993"/>
                </a:lnTo>
                <a:lnTo>
                  <a:pt x="8077075" y="5475562"/>
                </a:lnTo>
                <a:lnTo>
                  <a:pt x="7915670" y="5468917"/>
                </a:lnTo>
                <a:lnTo>
                  <a:pt x="7914092" y="5467957"/>
                </a:lnTo>
                <a:lnTo>
                  <a:pt x="7894412" y="5467957"/>
                </a:lnTo>
                <a:lnTo>
                  <a:pt x="7892834" y="5468758"/>
                </a:lnTo>
                <a:lnTo>
                  <a:pt x="7727602" y="5475562"/>
                </a:lnTo>
                <a:lnTo>
                  <a:pt x="7690606" y="5480649"/>
                </a:lnTo>
                <a:lnTo>
                  <a:pt x="7624212" y="5484579"/>
                </a:lnTo>
                <a:cubicBezTo>
                  <a:pt x="7434738" y="5508001"/>
                  <a:pt x="7243868" y="5514147"/>
                  <a:pt x="7053506" y="5502949"/>
                </a:cubicBezTo>
                <a:cubicBezTo>
                  <a:pt x="6777009" y="5485453"/>
                  <a:pt x="6500117" y="5474737"/>
                  <a:pt x="6223029" y="5498574"/>
                </a:cubicBezTo>
                <a:cubicBezTo>
                  <a:pt x="6065592" y="5511916"/>
                  <a:pt x="5908157" y="5526131"/>
                  <a:pt x="5750720" y="5507761"/>
                </a:cubicBezTo>
                <a:cubicBezTo>
                  <a:pt x="5616170" y="5490965"/>
                  <a:pt x="5480520" y="5488253"/>
                  <a:pt x="5345518" y="5499668"/>
                </a:cubicBezTo>
                <a:cubicBezTo>
                  <a:pt x="5197844" y="5511040"/>
                  <a:pt x="5049616" y="5511040"/>
                  <a:pt x="4901942" y="5499668"/>
                </a:cubicBezTo>
                <a:cubicBezTo>
                  <a:pt x="4760445" y="5490920"/>
                  <a:pt x="4618556" y="5476268"/>
                  <a:pt x="4477454" y="5492013"/>
                </a:cubicBezTo>
                <a:cubicBezTo>
                  <a:pt x="4279085" y="5513884"/>
                  <a:pt x="4081305" y="5506667"/>
                  <a:pt x="3883329" y="5493326"/>
                </a:cubicBezTo>
                <a:cubicBezTo>
                  <a:pt x="3719792" y="5482391"/>
                  <a:pt x="3555664" y="5466425"/>
                  <a:pt x="3392914" y="5492233"/>
                </a:cubicBezTo>
                <a:cubicBezTo>
                  <a:pt x="3175771" y="5523222"/>
                  <a:pt x="2956480" y="5531206"/>
                  <a:pt x="2737979" y="5516072"/>
                </a:cubicBezTo>
                <a:cubicBezTo>
                  <a:pt x="2289680" y="5492670"/>
                  <a:pt x="1840986" y="5498574"/>
                  <a:pt x="1392489" y="5480641"/>
                </a:cubicBezTo>
                <a:cubicBezTo>
                  <a:pt x="1244499" y="5474519"/>
                  <a:pt x="1097296" y="5507322"/>
                  <a:pt x="949699" y="5509072"/>
                </a:cubicBezTo>
                <a:cubicBezTo>
                  <a:pt x="684469" y="5512352"/>
                  <a:pt x="418241" y="5493120"/>
                  <a:pt x="151598" y="5492249"/>
                </a:cubicBezTo>
                <a:lnTo>
                  <a:pt x="1415" y="5496057"/>
                </a:lnTo>
                <a:lnTo>
                  <a:pt x="3772" y="5431261"/>
                </a:lnTo>
                <a:cubicBezTo>
                  <a:pt x="7163" y="5398149"/>
                  <a:pt x="12808" y="5364994"/>
                  <a:pt x="20909" y="5331792"/>
                </a:cubicBezTo>
                <a:cubicBezTo>
                  <a:pt x="51502" y="5208362"/>
                  <a:pt x="50009" y="5079152"/>
                  <a:pt x="16572" y="4956462"/>
                </a:cubicBezTo>
                <a:cubicBezTo>
                  <a:pt x="9172" y="4924695"/>
                  <a:pt x="4643" y="4892329"/>
                  <a:pt x="3048" y="4859758"/>
                </a:cubicBezTo>
                <a:cubicBezTo>
                  <a:pt x="-7031" y="4740857"/>
                  <a:pt x="9937" y="4623614"/>
                  <a:pt x="24098" y="4506116"/>
                </a:cubicBezTo>
                <a:cubicBezTo>
                  <a:pt x="33539" y="4431228"/>
                  <a:pt x="47955" y="4355575"/>
                  <a:pt x="24098" y="4281453"/>
                </a:cubicBezTo>
                <a:cubicBezTo>
                  <a:pt x="7755" y="4229797"/>
                  <a:pt x="4120" y="4174965"/>
                  <a:pt x="13510" y="4121600"/>
                </a:cubicBezTo>
                <a:cubicBezTo>
                  <a:pt x="29342" y="4026887"/>
                  <a:pt x="32646" y="3930503"/>
                  <a:pt x="23333" y="3834935"/>
                </a:cubicBezTo>
                <a:cubicBezTo>
                  <a:pt x="17184" y="3771925"/>
                  <a:pt x="18128" y="3708417"/>
                  <a:pt x="26140" y="3645611"/>
                </a:cubicBezTo>
                <a:cubicBezTo>
                  <a:pt x="36728" y="3561155"/>
                  <a:pt x="53186" y="3475168"/>
                  <a:pt x="33156" y="3390458"/>
                </a:cubicBezTo>
                <a:cubicBezTo>
                  <a:pt x="1262" y="3255864"/>
                  <a:pt x="7641" y="3121398"/>
                  <a:pt x="20399" y="2985784"/>
                </a:cubicBezTo>
                <a:cubicBezTo>
                  <a:pt x="29967" y="2884871"/>
                  <a:pt x="40556" y="2782810"/>
                  <a:pt x="21419" y="2680748"/>
                </a:cubicBezTo>
                <a:cubicBezTo>
                  <a:pt x="13191" y="2633392"/>
                  <a:pt x="13191" y="2584964"/>
                  <a:pt x="21419" y="2537607"/>
                </a:cubicBezTo>
                <a:cubicBezTo>
                  <a:pt x="31370" y="2473819"/>
                  <a:pt x="40811" y="2410668"/>
                  <a:pt x="28053" y="2346242"/>
                </a:cubicBezTo>
                <a:cubicBezTo>
                  <a:pt x="22440" y="2318175"/>
                  <a:pt x="18230" y="2289853"/>
                  <a:pt x="15295" y="2261531"/>
                </a:cubicBezTo>
                <a:cubicBezTo>
                  <a:pt x="9452" y="2189221"/>
                  <a:pt x="11544" y="2116502"/>
                  <a:pt x="21546" y="2044651"/>
                </a:cubicBezTo>
                <a:cubicBezTo>
                  <a:pt x="31115" y="1961216"/>
                  <a:pt x="15551" y="1877270"/>
                  <a:pt x="28308" y="1794090"/>
                </a:cubicBezTo>
                <a:cubicBezTo>
                  <a:pt x="37367" y="1727100"/>
                  <a:pt x="37711" y="1659216"/>
                  <a:pt x="29329" y="1592136"/>
                </a:cubicBezTo>
                <a:cubicBezTo>
                  <a:pt x="14250" y="1465325"/>
                  <a:pt x="15193" y="1337123"/>
                  <a:pt x="32135" y="1210554"/>
                </a:cubicBezTo>
                <a:cubicBezTo>
                  <a:pt x="42597" y="1136687"/>
                  <a:pt x="48593" y="1060652"/>
                  <a:pt x="29839" y="988188"/>
                </a:cubicBezTo>
                <a:cubicBezTo>
                  <a:pt x="-14303" y="817873"/>
                  <a:pt x="11468" y="647303"/>
                  <a:pt x="29839" y="477881"/>
                </a:cubicBezTo>
                <a:cubicBezTo>
                  <a:pt x="41002" y="386894"/>
                  <a:pt x="41258" y="294898"/>
                  <a:pt x="30605" y="203847"/>
                </a:cubicBezTo>
                <a:lnTo>
                  <a:pt x="17136" y="42362"/>
                </a:lnTo>
                <a:lnTo>
                  <a:pt x="155390" y="51827"/>
                </a:lnTo>
                <a:cubicBezTo>
                  <a:pt x="380715" y="63616"/>
                  <a:pt x="606095" y="63411"/>
                  <a:pt x="831032" y="41432"/>
                </a:cubicBezTo>
                <a:cubicBezTo>
                  <a:pt x="1107234" y="18075"/>
                  <a:pt x="1384519" y="14708"/>
                  <a:pt x="1661115" y="31372"/>
                </a:cubicBezTo>
                <a:cubicBezTo>
                  <a:pt x="1911045" y="42962"/>
                  <a:pt x="2160581" y="71395"/>
                  <a:pt x="2411103" y="47120"/>
                </a:cubicBezTo>
                <a:cubicBezTo>
                  <a:pt x="2497298" y="38807"/>
                  <a:pt x="2581920" y="18689"/>
                  <a:pt x="2668707" y="14096"/>
                </a:cubicBezTo>
                <a:cubicBezTo>
                  <a:pt x="3075287" y="-7775"/>
                  <a:pt x="3480488" y="25030"/>
                  <a:pt x="3885690" y="51930"/>
                </a:cubicBezTo>
                <a:cubicBezTo>
                  <a:pt x="4033287" y="61770"/>
                  <a:pt x="4180883" y="73799"/>
                  <a:pt x="4328480" y="46900"/>
                </a:cubicBezTo>
                <a:cubicBezTo>
                  <a:pt x="4453032" y="25577"/>
                  <a:pt x="4579453" y="21181"/>
                  <a:pt x="4704949" y="33778"/>
                </a:cubicBezTo>
                <a:cubicBezTo>
                  <a:pt x="4816098" y="46376"/>
                  <a:pt x="4927939" y="49371"/>
                  <a:pt x="5039501" y="42745"/>
                </a:cubicBezTo>
                <a:cubicBezTo>
                  <a:pt x="5342568" y="15407"/>
                  <a:pt x="5645828" y="318"/>
                  <a:pt x="5949681" y="536"/>
                </a:cubicBezTo>
                <a:close/>
              </a:path>
            </a:pathLst>
          </a:custGeom>
        </p:spPr>
      </p:pic>
    </p:spTree>
    <p:extLst>
      <p:ext uri="{BB962C8B-B14F-4D97-AF65-F5344CB8AC3E}">
        <p14:creationId xmlns:p14="http://schemas.microsoft.com/office/powerpoint/2010/main" val="692977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lluminated server room panel">
            <a:extLst>
              <a:ext uri="{FF2B5EF4-FFF2-40B4-BE49-F238E27FC236}">
                <a16:creationId xmlns:a16="http://schemas.microsoft.com/office/drawing/2014/main" id="{DA585BD1-0D38-EA33-D4F7-904D401363C4}"/>
              </a:ext>
            </a:extLst>
          </p:cNvPr>
          <p:cNvPicPr>
            <a:picLocks noChangeAspect="1"/>
          </p:cNvPicPr>
          <p:nvPr/>
        </p:nvPicPr>
        <p:blipFill>
          <a:blip r:embed="rId3">
            <a:alphaModFix amt="90000"/>
          </a:blip>
          <a:srcRect t="15709" r="-1" b="-1"/>
          <a:stretch/>
        </p:blipFill>
        <p:spPr>
          <a:xfrm>
            <a:off x="20" y="10"/>
            <a:ext cx="12188932" cy="6857990"/>
          </a:xfrm>
          <a:prstGeom prst="rect">
            <a:avLst/>
          </a:prstGeom>
        </p:spPr>
      </p:pic>
      <p:sp>
        <p:nvSpPr>
          <p:cNvPr id="22" name="Freeform: Shape 17">
            <a:extLst>
              <a:ext uri="{FF2B5EF4-FFF2-40B4-BE49-F238E27FC236}">
                <a16:creationId xmlns:a16="http://schemas.microsoft.com/office/drawing/2014/main" id="{8D5AAC53-3624-41C3-A6B5-1DA97F290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4054" y="760956"/>
            <a:ext cx="6248168" cy="5486563"/>
          </a:xfrm>
          <a:custGeom>
            <a:avLst/>
            <a:gdLst>
              <a:gd name="connsiteX0" fmla="*/ 2612540 w 5531319"/>
              <a:gd name="connsiteY0" fmla="*/ 836 h 4424065"/>
              <a:gd name="connsiteX1" fmla="*/ 2946310 w 5531319"/>
              <a:gd name="connsiteY1" fmla="*/ 35548 h 4424065"/>
              <a:gd name="connsiteX2" fmla="*/ 3961099 w 5531319"/>
              <a:gd name="connsiteY2" fmla="*/ 303581 h 4424065"/>
              <a:gd name="connsiteX3" fmla="*/ 4854587 w 5531319"/>
              <a:gd name="connsiteY3" fmla="*/ 764502 h 4424065"/>
              <a:gd name="connsiteX4" fmla="*/ 5377812 w 5531319"/>
              <a:gd name="connsiteY4" fmla="*/ 1339732 h 4424065"/>
              <a:gd name="connsiteX5" fmla="*/ 5526197 w 5531319"/>
              <a:gd name="connsiteY5" fmla="*/ 1825829 h 4424065"/>
              <a:gd name="connsiteX6" fmla="*/ 5510557 w 5531319"/>
              <a:gd name="connsiteY6" fmla="*/ 2199398 h 4424065"/>
              <a:gd name="connsiteX7" fmla="*/ 5509795 w 5531319"/>
              <a:gd name="connsiteY7" fmla="*/ 2402839 h 4424065"/>
              <a:gd name="connsiteX8" fmla="*/ 5323519 w 5531319"/>
              <a:gd name="connsiteY8" fmla="*/ 3144890 h 4424065"/>
              <a:gd name="connsiteX9" fmla="*/ 4853061 w 5531319"/>
              <a:gd name="connsiteY9" fmla="*/ 3612932 h 4424065"/>
              <a:gd name="connsiteX10" fmla="*/ 4316358 w 5531319"/>
              <a:gd name="connsiteY10" fmla="*/ 3982940 h 4424065"/>
              <a:gd name="connsiteX11" fmla="*/ 3352556 w 5531319"/>
              <a:gd name="connsiteY11" fmla="*/ 4386771 h 4424065"/>
              <a:gd name="connsiteX12" fmla="*/ 2770206 w 5531319"/>
              <a:gd name="connsiteY12" fmla="*/ 4412201 h 4424065"/>
              <a:gd name="connsiteX13" fmla="*/ 2514888 w 5531319"/>
              <a:gd name="connsiteY13" fmla="*/ 4393637 h 4424065"/>
              <a:gd name="connsiteX14" fmla="*/ 1903166 w 5531319"/>
              <a:gd name="connsiteY14" fmla="*/ 4263562 h 4424065"/>
              <a:gd name="connsiteX15" fmla="*/ 948392 w 5531319"/>
              <a:gd name="connsiteY15" fmla="*/ 3794249 h 4424065"/>
              <a:gd name="connsiteX16" fmla="*/ 223633 w 5531319"/>
              <a:gd name="connsiteY16" fmla="*/ 2975526 h 4424065"/>
              <a:gd name="connsiteX17" fmla="*/ 39519 w 5531319"/>
              <a:gd name="connsiteY17" fmla="*/ 2401695 h 4424065"/>
              <a:gd name="connsiteX18" fmla="*/ 16251 w 5531319"/>
              <a:gd name="connsiteY18" fmla="*/ 2300991 h 4424065"/>
              <a:gd name="connsiteX19" fmla="*/ 11800 w 5531319"/>
              <a:gd name="connsiteY19" fmla="*/ 2053556 h 4424065"/>
              <a:gd name="connsiteX20" fmla="*/ 812849 w 5531319"/>
              <a:gd name="connsiteY20" fmla="*/ 651084 h 4424065"/>
              <a:gd name="connsiteX21" fmla="*/ 2066809 w 5531319"/>
              <a:gd name="connsiteY21" fmla="*/ 52586 h 4424065"/>
              <a:gd name="connsiteX22" fmla="*/ 2332045 w 5531319"/>
              <a:gd name="connsiteY22" fmla="*/ 14441 h 4424065"/>
              <a:gd name="connsiteX23" fmla="*/ 2612540 w 5531319"/>
              <a:gd name="connsiteY23" fmla="*/ 836 h 4424065"/>
              <a:gd name="connsiteX24" fmla="*/ 5468597 w 5531319"/>
              <a:gd name="connsiteY24" fmla="*/ 2088522 h 4424065"/>
              <a:gd name="connsiteX25" fmla="*/ 5471140 w 5531319"/>
              <a:gd name="connsiteY25" fmla="*/ 1826083 h 4424065"/>
              <a:gd name="connsiteX26" fmla="*/ 5327079 w 5531319"/>
              <a:gd name="connsiteY26" fmla="*/ 1361348 h 4424065"/>
              <a:gd name="connsiteX27" fmla="*/ 4833353 w 5531319"/>
              <a:gd name="connsiteY27" fmla="*/ 816507 h 4424065"/>
              <a:gd name="connsiteX28" fmla="*/ 4063456 w 5531319"/>
              <a:gd name="connsiteY28" fmla="*/ 400724 h 4424065"/>
              <a:gd name="connsiteX29" fmla="*/ 3972543 w 5531319"/>
              <a:gd name="connsiteY29" fmla="*/ 365631 h 4424065"/>
              <a:gd name="connsiteX30" fmla="*/ 3885571 w 5531319"/>
              <a:gd name="connsiteY30" fmla="*/ 334733 h 4424065"/>
              <a:gd name="connsiteX31" fmla="*/ 4355012 w 5531319"/>
              <a:gd name="connsiteY31" fmla="*/ 579880 h 4424065"/>
              <a:gd name="connsiteX32" fmla="*/ 5144618 w 5531319"/>
              <a:gd name="connsiteY32" fmla="*/ 1290779 h 4424065"/>
              <a:gd name="connsiteX33" fmla="*/ 5468597 w 5531319"/>
              <a:gd name="connsiteY33" fmla="*/ 2088522 h 4424065"/>
              <a:gd name="connsiteX34" fmla="*/ 2219771 w 5531319"/>
              <a:gd name="connsiteY34" fmla="*/ 85645 h 4424065"/>
              <a:gd name="connsiteX35" fmla="*/ 2181626 w 5531319"/>
              <a:gd name="connsiteY35" fmla="*/ 89333 h 4424065"/>
              <a:gd name="connsiteX36" fmla="*/ 1462971 w 5531319"/>
              <a:gd name="connsiteY36" fmla="*/ 303073 h 4424065"/>
              <a:gd name="connsiteX37" fmla="*/ 308697 w 5531319"/>
              <a:gd name="connsiteY37" fmla="*/ 1338461 h 4424065"/>
              <a:gd name="connsiteX38" fmla="*/ 65839 w 5531319"/>
              <a:gd name="connsiteY38" fmla="*/ 2064364 h 4424065"/>
              <a:gd name="connsiteX39" fmla="*/ 82114 w 5531319"/>
              <a:gd name="connsiteY39" fmla="*/ 2022150 h 4424065"/>
              <a:gd name="connsiteX40" fmla="*/ 423260 w 5531319"/>
              <a:gd name="connsiteY40" fmla="*/ 1282260 h 4424065"/>
              <a:gd name="connsiteX41" fmla="*/ 1231811 w 5531319"/>
              <a:gd name="connsiteY41" fmla="*/ 454001 h 4424065"/>
              <a:gd name="connsiteX42" fmla="*/ 2219771 w 5531319"/>
              <a:gd name="connsiteY42" fmla="*/ 85645 h 4424065"/>
              <a:gd name="connsiteX43" fmla="*/ 2855524 w 5531319"/>
              <a:gd name="connsiteY43" fmla="*/ 4364392 h 4424065"/>
              <a:gd name="connsiteX44" fmla="*/ 4292327 w 5531319"/>
              <a:gd name="connsiteY44" fmla="*/ 3931444 h 4424065"/>
              <a:gd name="connsiteX45" fmla="*/ 2855652 w 5531319"/>
              <a:gd name="connsiteY45" fmla="*/ 4364392 h 4424065"/>
              <a:gd name="connsiteX46" fmla="*/ 3869805 w 5531319"/>
              <a:gd name="connsiteY46" fmla="*/ 330156 h 4424065"/>
              <a:gd name="connsiteX47" fmla="*/ 3865736 w 5531319"/>
              <a:gd name="connsiteY47" fmla="*/ 329520 h 4424065"/>
              <a:gd name="connsiteX48" fmla="*/ 3866499 w 5531319"/>
              <a:gd name="connsiteY48" fmla="*/ 330537 h 4424065"/>
              <a:gd name="connsiteX49" fmla="*/ 4302117 w 5531319"/>
              <a:gd name="connsiteY49" fmla="*/ 3923561 h 4424065"/>
              <a:gd name="connsiteX50" fmla="*/ 4301101 w 5531319"/>
              <a:gd name="connsiteY50" fmla="*/ 3924959 h 4424065"/>
              <a:gd name="connsiteX51" fmla="*/ 4302880 w 5531319"/>
              <a:gd name="connsiteY51" fmla="*/ 3924959 h 442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531319" h="4424065">
                <a:moveTo>
                  <a:pt x="2612540" y="836"/>
                </a:moveTo>
                <a:cubicBezTo>
                  <a:pt x="2715913" y="-4250"/>
                  <a:pt x="2831239" y="14695"/>
                  <a:pt x="2946310" y="35548"/>
                </a:cubicBezTo>
                <a:cubicBezTo>
                  <a:pt x="3291651" y="98106"/>
                  <a:pt x="3631143" y="182915"/>
                  <a:pt x="3961099" y="303581"/>
                </a:cubicBezTo>
                <a:cubicBezTo>
                  <a:pt x="4278340" y="419543"/>
                  <a:pt x="4581340" y="563350"/>
                  <a:pt x="4854587" y="764502"/>
                </a:cubicBezTo>
                <a:cubicBezTo>
                  <a:pt x="5067437" y="921152"/>
                  <a:pt x="5250407" y="1105521"/>
                  <a:pt x="5377812" y="1339732"/>
                </a:cubicBezTo>
                <a:cubicBezTo>
                  <a:pt x="5459811" y="1489986"/>
                  <a:pt x="5510303" y="1655396"/>
                  <a:pt x="5526197" y="1825829"/>
                </a:cubicBezTo>
                <a:cubicBezTo>
                  <a:pt x="5538276" y="1951327"/>
                  <a:pt x="5527341" y="2074917"/>
                  <a:pt x="5510557" y="2199398"/>
                </a:cubicBezTo>
                <a:cubicBezTo>
                  <a:pt x="5502966" y="2266991"/>
                  <a:pt x="5502712" y="2335195"/>
                  <a:pt x="5509795" y="2402839"/>
                </a:cubicBezTo>
                <a:cubicBezTo>
                  <a:pt x="5534207" y="2664197"/>
                  <a:pt x="5468471" y="2926051"/>
                  <a:pt x="5323519" y="3144890"/>
                </a:cubicBezTo>
                <a:cubicBezTo>
                  <a:pt x="5201339" y="3332234"/>
                  <a:pt x="5041041" y="3491719"/>
                  <a:pt x="4853061" y="3612932"/>
                </a:cubicBezTo>
                <a:cubicBezTo>
                  <a:pt x="4671109" y="3732072"/>
                  <a:pt x="4498565" y="3864563"/>
                  <a:pt x="4316358" y="3982940"/>
                </a:cubicBezTo>
                <a:cubicBezTo>
                  <a:pt x="4019716" y="4175573"/>
                  <a:pt x="3701076" y="4317347"/>
                  <a:pt x="3352556" y="4386771"/>
                </a:cubicBezTo>
                <a:cubicBezTo>
                  <a:pt x="3160953" y="4425590"/>
                  <a:pt x="2964455" y="4434173"/>
                  <a:pt x="2770206" y="4412201"/>
                </a:cubicBezTo>
                <a:cubicBezTo>
                  <a:pt x="2685524" y="4402537"/>
                  <a:pt x="2599952" y="4402410"/>
                  <a:pt x="2514888" y="4393637"/>
                </a:cubicBezTo>
                <a:cubicBezTo>
                  <a:pt x="2307136" y="4370851"/>
                  <a:pt x="2102208" y="4327277"/>
                  <a:pt x="1903166" y="4263562"/>
                </a:cubicBezTo>
                <a:cubicBezTo>
                  <a:pt x="1560622" y="4156119"/>
                  <a:pt x="1238931" y="4006972"/>
                  <a:pt x="948392" y="3794249"/>
                </a:cubicBezTo>
                <a:cubicBezTo>
                  <a:pt x="647553" y="3573897"/>
                  <a:pt x="396812" y="3308660"/>
                  <a:pt x="223633" y="2975526"/>
                </a:cubicBezTo>
                <a:cubicBezTo>
                  <a:pt x="129453" y="2796370"/>
                  <a:pt x="67149" y="2602198"/>
                  <a:pt x="39519" y="2401695"/>
                </a:cubicBezTo>
                <a:cubicBezTo>
                  <a:pt x="34509" y="2367555"/>
                  <a:pt x="26728" y="2333872"/>
                  <a:pt x="16251" y="2300991"/>
                </a:cubicBezTo>
                <a:cubicBezTo>
                  <a:pt x="-9180" y="2218598"/>
                  <a:pt x="-25" y="2135695"/>
                  <a:pt x="11800" y="2053556"/>
                </a:cubicBezTo>
                <a:cubicBezTo>
                  <a:pt x="93685" y="1480615"/>
                  <a:pt x="377867" y="1021983"/>
                  <a:pt x="812849" y="651084"/>
                </a:cubicBezTo>
                <a:cubicBezTo>
                  <a:pt x="1176754" y="340201"/>
                  <a:pt x="1598259" y="146042"/>
                  <a:pt x="2066809" y="52586"/>
                </a:cubicBezTo>
                <a:cubicBezTo>
                  <a:pt x="2154543" y="35039"/>
                  <a:pt x="2243040" y="23087"/>
                  <a:pt x="2332045" y="14441"/>
                </a:cubicBezTo>
                <a:cubicBezTo>
                  <a:pt x="2421051" y="5794"/>
                  <a:pt x="2508912" y="2107"/>
                  <a:pt x="2612540" y="836"/>
                </a:cubicBezTo>
                <a:close/>
                <a:moveTo>
                  <a:pt x="5468597" y="2088522"/>
                </a:moveTo>
                <a:cubicBezTo>
                  <a:pt x="5479329" y="2001424"/>
                  <a:pt x="5480181" y="1913385"/>
                  <a:pt x="5471140" y="1826083"/>
                </a:cubicBezTo>
                <a:cubicBezTo>
                  <a:pt x="5455336" y="1662962"/>
                  <a:pt x="5406306" y="1504799"/>
                  <a:pt x="5327079" y="1361348"/>
                </a:cubicBezTo>
                <a:cubicBezTo>
                  <a:pt x="5206159" y="1140233"/>
                  <a:pt x="5033361" y="965782"/>
                  <a:pt x="4833353" y="816507"/>
                </a:cubicBezTo>
                <a:cubicBezTo>
                  <a:pt x="4597234" y="640276"/>
                  <a:pt x="4336321" y="509438"/>
                  <a:pt x="4063456" y="400724"/>
                </a:cubicBezTo>
                <a:cubicBezTo>
                  <a:pt x="4033359" y="388607"/>
                  <a:pt x="4003059" y="376909"/>
                  <a:pt x="3972543" y="365631"/>
                </a:cubicBezTo>
                <a:cubicBezTo>
                  <a:pt x="3943679" y="354950"/>
                  <a:pt x="3914562" y="345033"/>
                  <a:pt x="3885571" y="334733"/>
                </a:cubicBezTo>
                <a:cubicBezTo>
                  <a:pt x="4046888" y="406840"/>
                  <a:pt x="4203652" y="488713"/>
                  <a:pt x="4355012" y="579880"/>
                </a:cubicBezTo>
                <a:cubicBezTo>
                  <a:pt x="4662081" y="768063"/>
                  <a:pt x="4933802" y="995790"/>
                  <a:pt x="5144618" y="1290779"/>
                </a:cubicBezTo>
                <a:cubicBezTo>
                  <a:pt x="5314364" y="1528042"/>
                  <a:pt x="5426257" y="1789591"/>
                  <a:pt x="5468597" y="2088522"/>
                </a:cubicBezTo>
                <a:close/>
                <a:moveTo>
                  <a:pt x="2219771" y="85645"/>
                </a:moveTo>
                <a:cubicBezTo>
                  <a:pt x="2206942" y="84005"/>
                  <a:pt x="2193909" y="85264"/>
                  <a:pt x="2181626" y="89333"/>
                </a:cubicBezTo>
                <a:cubicBezTo>
                  <a:pt x="1932919" y="125113"/>
                  <a:pt x="1690799" y="197118"/>
                  <a:pt x="1462971" y="303073"/>
                </a:cubicBezTo>
                <a:cubicBezTo>
                  <a:pt x="971788" y="529528"/>
                  <a:pt x="578129" y="865460"/>
                  <a:pt x="308697" y="1338461"/>
                </a:cubicBezTo>
                <a:cubicBezTo>
                  <a:pt x="180224" y="1561852"/>
                  <a:pt x="97652" y="1808638"/>
                  <a:pt x="65839" y="2064364"/>
                </a:cubicBezTo>
                <a:cubicBezTo>
                  <a:pt x="71942" y="2050505"/>
                  <a:pt x="77283" y="2036391"/>
                  <a:pt x="82114" y="2022150"/>
                </a:cubicBezTo>
                <a:cubicBezTo>
                  <a:pt x="170103" y="1763653"/>
                  <a:pt x="279579" y="1515073"/>
                  <a:pt x="423260" y="1282260"/>
                </a:cubicBezTo>
                <a:cubicBezTo>
                  <a:pt x="630769" y="945565"/>
                  <a:pt x="895370" y="664944"/>
                  <a:pt x="1231811" y="454001"/>
                </a:cubicBezTo>
                <a:cubicBezTo>
                  <a:pt x="1535192" y="263783"/>
                  <a:pt x="1866801" y="149729"/>
                  <a:pt x="2219771" y="85645"/>
                </a:cubicBezTo>
                <a:close/>
                <a:moveTo>
                  <a:pt x="2855524" y="4364392"/>
                </a:moveTo>
                <a:cubicBezTo>
                  <a:pt x="3386633" y="4394018"/>
                  <a:pt x="3853530" y="4210158"/>
                  <a:pt x="4292327" y="3931444"/>
                </a:cubicBezTo>
                <a:cubicBezTo>
                  <a:pt x="3830134" y="4131325"/>
                  <a:pt x="3346707" y="4259111"/>
                  <a:pt x="2855652" y="4364392"/>
                </a:cubicBezTo>
                <a:close/>
                <a:moveTo>
                  <a:pt x="3869805" y="330156"/>
                </a:moveTo>
                <a:lnTo>
                  <a:pt x="3865736" y="329520"/>
                </a:lnTo>
                <a:cubicBezTo>
                  <a:pt x="3865736" y="329520"/>
                  <a:pt x="3865736" y="330410"/>
                  <a:pt x="3866499" y="330537"/>
                </a:cubicBezTo>
                <a:close/>
                <a:moveTo>
                  <a:pt x="4302117" y="3923561"/>
                </a:moveTo>
                <a:lnTo>
                  <a:pt x="4301101" y="3924959"/>
                </a:lnTo>
                <a:lnTo>
                  <a:pt x="4302880" y="3924959"/>
                </a:lnTo>
                <a:close/>
              </a:path>
            </a:pathLst>
          </a:custGeom>
          <a:solidFill>
            <a:srgbClr val="C34D91"/>
          </a:solidFill>
          <a:ln w="1270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EF12D396-AD54-150E-0462-941E06F3E7A0}"/>
              </a:ext>
            </a:extLst>
          </p:cNvPr>
          <p:cNvSpPr>
            <a:spLocks noGrp="1"/>
          </p:cNvSpPr>
          <p:nvPr>
            <p:ph type="title"/>
          </p:nvPr>
        </p:nvSpPr>
        <p:spPr>
          <a:xfrm>
            <a:off x="6196262" y="1407694"/>
            <a:ext cx="4511843" cy="1564106"/>
          </a:xfrm>
        </p:spPr>
        <p:txBody>
          <a:bodyPr anchor="b">
            <a:normAutofit/>
          </a:bodyPr>
          <a:lstStyle/>
          <a:p>
            <a:r>
              <a:rPr lang="en-US" sz="6000" dirty="0">
                <a:solidFill>
                  <a:srgbClr val="FBF9F6"/>
                </a:solidFill>
              </a:rPr>
              <a:t>Autoscaling</a:t>
            </a:r>
          </a:p>
        </p:txBody>
      </p:sp>
      <p:sp>
        <p:nvSpPr>
          <p:cNvPr id="20"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2499" y="3095719"/>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C34D91"/>
          </a:solidFill>
          <a:ln w="38100" cap="rnd">
            <a:solidFill>
              <a:srgbClr val="C34D9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C0ABC7-C3FE-B546-CCB1-EE273CF0336E}"/>
              </a:ext>
            </a:extLst>
          </p:cNvPr>
          <p:cNvSpPr>
            <a:spLocks noGrp="1"/>
          </p:cNvSpPr>
          <p:nvPr>
            <p:ph idx="1"/>
          </p:nvPr>
        </p:nvSpPr>
        <p:spPr>
          <a:xfrm>
            <a:off x="6196262" y="2971800"/>
            <a:ext cx="4748143" cy="2141621"/>
          </a:xfrm>
        </p:spPr>
        <p:txBody>
          <a:bodyPr>
            <a:normAutofit/>
          </a:bodyPr>
          <a:lstStyle/>
          <a:p>
            <a:pPr marL="0" indent="0">
              <a:lnSpc>
                <a:spcPct val="100000"/>
              </a:lnSpc>
              <a:buNone/>
            </a:pPr>
            <a:r>
              <a:rPr lang="en-US" sz="2400" dirty="0">
                <a:solidFill>
                  <a:srgbClr val="FBF9F6"/>
                </a:solidFill>
              </a:rPr>
              <a:t>Client– Server Architecture -&gt; Cloud Platforms like Heroku</a:t>
            </a:r>
          </a:p>
          <a:p>
            <a:pPr marL="0" indent="0">
              <a:lnSpc>
                <a:spcPct val="100000"/>
              </a:lnSpc>
              <a:buNone/>
            </a:pPr>
            <a:endParaRPr lang="en-US" sz="2400" dirty="0">
              <a:solidFill>
                <a:srgbClr val="FBF9F6"/>
              </a:solidFill>
            </a:endParaRPr>
          </a:p>
        </p:txBody>
      </p:sp>
    </p:spTree>
    <p:extLst>
      <p:ext uri="{BB962C8B-B14F-4D97-AF65-F5344CB8AC3E}">
        <p14:creationId xmlns:p14="http://schemas.microsoft.com/office/powerpoint/2010/main" val="4171855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F7CDE1-0E86-24C3-9FD6-8E350D30F64E}"/>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D2B266D-3625-4584-A5C3-7D3F672CF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 program&#10;&#10;Description automatically generated">
            <a:extLst>
              <a:ext uri="{FF2B5EF4-FFF2-40B4-BE49-F238E27FC236}">
                <a16:creationId xmlns:a16="http://schemas.microsoft.com/office/drawing/2014/main" id="{6A838FC1-7FE0-137E-AC0A-3BDBDD128DEF}"/>
              </a:ext>
            </a:extLst>
          </p:cNvPr>
          <p:cNvPicPr>
            <a:picLocks noChangeAspect="1"/>
          </p:cNvPicPr>
          <p:nvPr/>
        </p:nvPicPr>
        <p:blipFill>
          <a:blip r:embed="rId3"/>
          <a:srcRect r="1" b="903"/>
          <a:stretch/>
        </p:blipFill>
        <p:spPr>
          <a:xfrm>
            <a:off x="180279" y="161490"/>
            <a:ext cx="11827082" cy="6534092"/>
          </a:xfrm>
          <a:custGeom>
            <a:avLst/>
            <a:gdLst/>
            <a:ahLst/>
            <a:cxnLst/>
            <a:rect l="l" t="t" r="r" b="b"/>
            <a:pathLst>
              <a:path w="11827082" h="6534092">
                <a:moveTo>
                  <a:pt x="6610089" y="5"/>
                </a:moveTo>
                <a:cubicBezTo>
                  <a:pt x="6763993" y="-277"/>
                  <a:pt x="6862741" y="14300"/>
                  <a:pt x="6956523" y="21390"/>
                </a:cubicBezTo>
                <a:cubicBezTo>
                  <a:pt x="7271939" y="-12207"/>
                  <a:pt x="7581352" y="149"/>
                  <a:pt x="7768349" y="21390"/>
                </a:cubicBezTo>
                <a:lnTo>
                  <a:pt x="7831642" y="23688"/>
                </a:lnTo>
                <a:lnTo>
                  <a:pt x="7886307" y="21390"/>
                </a:lnTo>
                <a:cubicBezTo>
                  <a:pt x="7951978" y="17798"/>
                  <a:pt x="8007622" y="16567"/>
                  <a:pt x="8057445" y="16600"/>
                </a:cubicBezTo>
                <a:lnTo>
                  <a:pt x="8096254" y="17396"/>
                </a:lnTo>
                <a:lnTo>
                  <a:pt x="8199591" y="12947"/>
                </a:lnTo>
                <a:cubicBezTo>
                  <a:pt x="8247971" y="12558"/>
                  <a:pt x="8296272" y="14617"/>
                  <a:pt x="8344260" y="21390"/>
                </a:cubicBezTo>
                <a:lnTo>
                  <a:pt x="8355505" y="22738"/>
                </a:lnTo>
                <a:lnTo>
                  <a:pt x="8462217" y="21390"/>
                </a:lnTo>
                <a:cubicBezTo>
                  <a:pt x="8567700" y="16869"/>
                  <a:pt x="8666620" y="17239"/>
                  <a:pt x="8761697" y="18554"/>
                </a:cubicBezTo>
                <a:lnTo>
                  <a:pt x="8808871" y="19038"/>
                </a:lnTo>
                <a:lnTo>
                  <a:pt x="8941246" y="13930"/>
                </a:lnTo>
                <a:cubicBezTo>
                  <a:pt x="9040199" y="10800"/>
                  <a:pt x="9149474" y="10157"/>
                  <a:pt x="9260166" y="21390"/>
                </a:cubicBezTo>
                <a:lnTo>
                  <a:pt x="9339613" y="26448"/>
                </a:lnTo>
                <a:lnTo>
                  <a:pt x="9432845" y="28493"/>
                </a:lnTo>
                <a:cubicBezTo>
                  <a:pt x="9587011" y="31230"/>
                  <a:pt x="9744909" y="31599"/>
                  <a:pt x="9849954" y="21390"/>
                </a:cubicBezTo>
                <a:cubicBezTo>
                  <a:pt x="10060044" y="972"/>
                  <a:pt x="10204432" y="2657"/>
                  <a:pt x="10425865" y="21390"/>
                </a:cubicBezTo>
                <a:lnTo>
                  <a:pt x="10477895" y="25158"/>
                </a:lnTo>
                <a:lnTo>
                  <a:pt x="10566351" y="27751"/>
                </a:lnTo>
                <a:cubicBezTo>
                  <a:pt x="10727031" y="32755"/>
                  <a:pt x="10877889" y="35639"/>
                  <a:pt x="11001775" y="21390"/>
                </a:cubicBezTo>
                <a:cubicBezTo>
                  <a:pt x="11249546" y="-7108"/>
                  <a:pt x="11434553" y="12510"/>
                  <a:pt x="11813601" y="21390"/>
                </a:cubicBezTo>
                <a:cubicBezTo>
                  <a:pt x="11817928" y="208271"/>
                  <a:pt x="11818867" y="336567"/>
                  <a:pt x="11813601" y="475847"/>
                </a:cubicBezTo>
                <a:cubicBezTo>
                  <a:pt x="11808335" y="615127"/>
                  <a:pt x="11845853" y="1008651"/>
                  <a:pt x="11813601" y="1254916"/>
                </a:cubicBezTo>
                <a:cubicBezTo>
                  <a:pt x="11809570" y="1285699"/>
                  <a:pt x="11806768" y="1314174"/>
                  <a:pt x="11804923" y="1340777"/>
                </a:cubicBezTo>
                <a:lnTo>
                  <a:pt x="11803652" y="1373115"/>
                </a:lnTo>
                <a:lnTo>
                  <a:pt x="11804560" y="1395572"/>
                </a:lnTo>
                <a:cubicBezTo>
                  <a:pt x="11806656" y="1431340"/>
                  <a:pt x="11809600" y="1470662"/>
                  <a:pt x="11813601" y="1514605"/>
                </a:cubicBezTo>
                <a:cubicBezTo>
                  <a:pt x="11829606" y="1690380"/>
                  <a:pt x="11822955" y="1813845"/>
                  <a:pt x="11815628" y="1920902"/>
                </a:cubicBezTo>
                <a:lnTo>
                  <a:pt x="11811346" y="1995660"/>
                </a:lnTo>
                <a:lnTo>
                  <a:pt x="11813868" y="2104640"/>
                </a:lnTo>
                <a:lnTo>
                  <a:pt x="11817197" y="2264365"/>
                </a:lnTo>
                <a:lnTo>
                  <a:pt x="11821465" y="2306631"/>
                </a:lnTo>
                <a:cubicBezTo>
                  <a:pt x="11835170" y="2477814"/>
                  <a:pt x="11818400" y="2578773"/>
                  <a:pt x="11813601" y="2683208"/>
                </a:cubicBezTo>
                <a:cubicBezTo>
                  <a:pt x="11809487" y="2772725"/>
                  <a:pt x="11816027" y="2930030"/>
                  <a:pt x="11816192" y="3070653"/>
                </a:cubicBezTo>
                <a:lnTo>
                  <a:pt x="11813610" y="3202145"/>
                </a:lnTo>
                <a:lnTo>
                  <a:pt x="11813601" y="3267510"/>
                </a:lnTo>
                <a:cubicBezTo>
                  <a:pt x="11811419" y="3587194"/>
                  <a:pt x="11813535" y="3497122"/>
                  <a:pt x="11813601" y="3721967"/>
                </a:cubicBezTo>
                <a:cubicBezTo>
                  <a:pt x="11813617" y="3778178"/>
                  <a:pt x="11814293" y="3835214"/>
                  <a:pt x="11815131" y="3894088"/>
                </a:cubicBezTo>
                <a:lnTo>
                  <a:pt x="11816203" y="3972593"/>
                </a:lnTo>
                <a:lnTo>
                  <a:pt x="11816265" y="3973919"/>
                </a:lnTo>
                <a:cubicBezTo>
                  <a:pt x="11819902" y="4062998"/>
                  <a:pt x="11819694" y="4122248"/>
                  <a:pt x="11818174" y="4171327"/>
                </a:cubicBezTo>
                <a:lnTo>
                  <a:pt x="11817878" y="4178488"/>
                </a:lnTo>
                <a:lnTo>
                  <a:pt x="11818118" y="4277530"/>
                </a:lnTo>
                <a:cubicBezTo>
                  <a:pt x="11817612" y="4347824"/>
                  <a:pt x="11816272" y="4421987"/>
                  <a:pt x="11813601" y="4501036"/>
                </a:cubicBezTo>
                <a:cubicBezTo>
                  <a:pt x="11824398" y="4779554"/>
                  <a:pt x="11834923" y="4895505"/>
                  <a:pt x="11813601" y="5020415"/>
                </a:cubicBezTo>
                <a:cubicBezTo>
                  <a:pt x="11808270" y="5051643"/>
                  <a:pt x="11804885" y="5094410"/>
                  <a:pt x="11802984" y="5145366"/>
                </a:cubicBezTo>
                <a:lnTo>
                  <a:pt x="11802805" y="5153576"/>
                </a:lnTo>
                <a:lnTo>
                  <a:pt x="11813601" y="5280104"/>
                </a:lnTo>
                <a:cubicBezTo>
                  <a:pt x="11848339" y="5545832"/>
                  <a:pt x="11803810" y="5568088"/>
                  <a:pt x="11813601" y="5734561"/>
                </a:cubicBezTo>
                <a:cubicBezTo>
                  <a:pt x="11814825" y="5755370"/>
                  <a:pt x="11815354" y="5777180"/>
                  <a:pt x="11815391" y="5800160"/>
                </a:cubicBezTo>
                <a:lnTo>
                  <a:pt x="11814403" y="5861994"/>
                </a:lnTo>
                <a:lnTo>
                  <a:pt x="11814897" y="5940552"/>
                </a:lnTo>
                <a:cubicBezTo>
                  <a:pt x="11813455" y="6007961"/>
                  <a:pt x="11810716" y="6074118"/>
                  <a:pt x="11808410" y="6139030"/>
                </a:cubicBezTo>
                <a:lnTo>
                  <a:pt x="11805249" y="6294204"/>
                </a:lnTo>
                <a:lnTo>
                  <a:pt x="11806853" y="6377232"/>
                </a:lnTo>
                <a:lnTo>
                  <a:pt x="11813601" y="6513630"/>
                </a:lnTo>
                <a:cubicBezTo>
                  <a:pt x="11755932" y="6520071"/>
                  <a:pt x="11702085" y="6522123"/>
                  <a:pt x="11651008" y="6521869"/>
                </a:cubicBezTo>
                <a:lnTo>
                  <a:pt x="11606878" y="6520178"/>
                </a:lnTo>
                <a:lnTo>
                  <a:pt x="11480359" y="6526470"/>
                </a:lnTo>
                <a:cubicBezTo>
                  <a:pt x="11411497" y="6529079"/>
                  <a:pt x="11340067" y="6529281"/>
                  <a:pt x="11235913" y="6522672"/>
                </a:cubicBezTo>
                <a:lnTo>
                  <a:pt x="11167376" y="6517338"/>
                </a:lnTo>
                <a:lnTo>
                  <a:pt x="11118099" y="6519937"/>
                </a:lnTo>
                <a:cubicBezTo>
                  <a:pt x="11008080" y="6519923"/>
                  <a:pt x="10918905" y="6505169"/>
                  <a:pt x="10779737" y="6513630"/>
                </a:cubicBezTo>
                <a:lnTo>
                  <a:pt x="10756340" y="6513513"/>
                </a:lnTo>
                <a:lnTo>
                  <a:pt x="10748952" y="6514346"/>
                </a:lnTo>
                <a:cubicBezTo>
                  <a:pt x="10725838" y="6516206"/>
                  <a:pt x="10699773" y="6516641"/>
                  <a:pt x="10661780" y="6513630"/>
                </a:cubicBezTo>
                <a:lnTo>
                  <a:pt x="10643067" y="6512943"/>
                </a:lnTo>
                <a:lnTo>
                  <a:pt x="10627638" y="6512866"/>
                </a:lnTo>
                <a:lnTo>
                  <a:pt x="10598539" y="6511309"/>
                </a:lnTo>
                <a:lnTo>
                  <a:pt x="10590670" y="6511020"/>
                </a:lnTo>
                <a:cubicBezTo>
                  <a:pt x="10422654" y="6509230"/>
                  <a:pt x="10114537" y="6525711"/>
                  <a:pt x="9930443" y="6519069"/>
                </a:cubicBezTo>
                <a:lnTo>
                  <a:pt x="9908887" y="6517613"/>
                </a:lnTo>
                <a:lnTo>
                  <a:pt x="9697150" y="6531900"/>
                </a:lnTo>
                <a:cubicBezTo>
                  <a:pt x="9438634" y="6540253"/>
                  <a:pt x="9217380" y="6522684"/>
                  <a:pt x="9038128" y="6513630"/>
                </a:cubicBezTo>
                <a:lnTo>
                  <a:pt x="8901719" y="6509665"/>
                </a:lnTo>
                <a:lnTo>
                  <a:pt x="8766922" y="6512046"/>
                </a:lnTo>
                <a:cubicBezTo>
                  <a:pt x="8694433" y="6513288"/>
                  <a:pt x="8629372" y="6514112"/>
                  <a:pt x="8580175" y="6513630"/>
                </a:cubicBezTo>
                <a:lnTo>
                  <a:pt x="8571277" y="6513524"/>
                </a:lnTo>
                <a:lnTo>
                  <a:pt x="8462217" y="6513630"/>
                </a:lnTo>
                <a:cubicBezTo>
                  <a:pt x="8225188" y="6509968"/>
                  <a:pt x="7780127" y="6525503"/>
                  <a:pt x="7532434" y="6513630"/>
                </a:cubicBezTo>
                <a:lnTo>
                  <a:pt x="7448622" y="6511320"/>
                </a:lnTo>
                <a:lnTo>
                  <a:pt x="7428354" y="6513630"/>
                </a:lnTo>
                <a:cubicBezTo>
                  <a:pt x="7293248" y="6538560"/>
                  <a:pt x="7186080" y="6533261"/>
                  <a:pt x="7078782" y="6523679"/>
                </a:cubicBezTo>
                <a:lnTo>
                  <a:pt x="6973169" y="6513887"/>
                </a:lnTo>
                <a:lnTo>
                  <a:pt x="6954249" y="6514033"/>
                </a:lnTo>
                <a:cubicBezTo>
                  <a:pt x="6918701" y="6514123"/>
                  <a:pt x="6880374" y="6514018"/>
                  <a:pt x="6838566" y="6513630"/>
                </a:cubicBezTo>
                <a:lnTo>
                  <a:pt x="6790865" y="6514652"/>
                </a:lnTo>
                <a:lnTo>
                  <a:pt x="6717520" y="6518204"/>
                </a:lnTo>
                <a:lnTo>
                  <a:pt x="6690736" y="6516798"/>
                </a:lnTo>
                <a:lnTo>
                  <a:pt x="6604647" y="6518643"/>
                </a:lnTo>
                <a:cubicBezTo>
                  <a:pt x="6383546" y="6528740"/>
                  <a:pt x="6188571" y="6547337"/>
                  <a:pt x="5908782" y="6513630"/>
                </a:cubicBezTo>
                <a:lnTo>
                  <a:pt x="5827432" y="6506155"/>
                </a:lnTo>
                <a:lnTo>
                  <a:pt x="5818169" y="6505897"/>
                </a:lnTo>
                <a:cubicBezTo>
                  <a:pt x="5656134" y="6501940"/>
                  <a:pt x="5476891" y="6500561"/>
                  <a:pt x="5360626" y="6513630"/>
                </a:cubicBezTo>
                <a:cubicBezTo>
                  <a:pt x="5244362" y="6526700"/>
                  <a:pt x="5155294" y="6523407"/>
                  <a:pt x="5082581" y="6518492"/>
                </a:cubicBezTo>
                <a:lnTo>
                  <a:pt x="5011539" y="6513612"/>
                </a:lnTo>
                <a:lnTo>
                  <a:pt x="4978999" y="6513630"/>
                </a:lnTo>
                <a:lnTo>
                  <a:pt x="4947560" y="6512597"/>
                </a:lnTo>
                <a:lnTo>
                  <a:pt x="4902673" y="6513630"/>
                </a:lnTo>
                <a:cubicBezTo>
                  <a:pt x="4851834" y="6520217"/>
                  <a:pt x="4795188" y="6523001"/>
                  <a:pt x="4737076" y="6522747"/>
                </a:cubicBezTo>
                <a:lnTo>
                  <a:pt x="4649328" y="6518160"/>
                </a:lnTo>
                <a:lnTo>
                  <a:pt x="4624935" y="6519597"/>
                </a:lnTo>
                <a:cubicBezTo>
                  <a:pt x="4598495" y="6519851"/>
                  <a:pt x="4566987" y="6518389"/>
                  <a:pt x="4521046" y="6513630"/>
                </a:cubicBezTo>
                <a:lnTo>
                  <a:pt x="4456833" y="6510131"/>
                </a:lnTo>
                <a:lnTo>
                  <a:pt x="4343538" y="6512337"/>
                </a:lnTo>
                <a:cubicBezTo>
                  <a:pt x="4260681" y="6514690"/>
                  <a:pt x="4174545" y="6517475"/>
                  <a:pt x="4104725" y="6513630"/>
                </a:cubicBezTo>
                <a:cubicBezTo>
                  <a:pt x="3965085" y="6505941"/>
                  <a:pt x="3802107" y="6535988"/>
                  <a:pt x="3528815" y="6513630"/>
                </a:cubicBezTo>
                <a:lnTo>
                  <a:pt x="3407613" y="6504978"/>
                </a:lnTo>
                <a:lnTo>
                  <a:pt x="3251268" y="6513630"/>
                </a:lnTo>
                <a:cubicBezTo>
                  <a:pt x="3103602" y="6529652"/>
                  <a:pt x="3004932" y="6519904"/>
                  <a:pt x="2867035" y="6513929"/>
                </a:cubicBezTo>
                <a:lnTo>
                  <a:pt x="2840124" y="6513045"/>
                </a:lnTo>
                <a:lnTo>
                  <a:pt x="2834946" y="6513630"/>
                </a:lnTo>
                <a:cubicBezTo>
                  <a:pt x="2691933" y="6538293"/>
                  <a:pt x="2614008" y="6529004"/>
                  <a:pt x="2502859" y="6520536"/>
                </a:cubicBezTo>
                <a:lnTo>
                  <a:pt x="2442001" y="6517197"/>
                </a:lnTo>
                <a:lnTo>
                  <a:pt x="2438245" y="6517313"/>
                </a:lnTo>
                <a:cubicBezTo>
                  <a:pt x="2401807" y="6517985"/>
                  <a:pt x="2368299" y="6518156"/>
                  <a:pt x="2336678" y="6517988"/>
                </a:cubicBezTo>
                <a:lnTo>
                  <a:pt x="2185932" y="6514754"/>
                </a:lnTo>
                <a:lnTo>
                  <a:pt x="1960620" y="6520062"/>
                </a:lnTo>
                <a:cubicBezTo>
                  <a:pt x="1876521" y="6521810"/>
                  <a:pt x="1788378" y="6523022"/>
                  <a:pt x="1701155" y="6522387"/>
                </a:cubicBezTo>
                <a:lnTo>
                  <a:pt x="1589271" y="6518529"/>
                </a:lnTo>
                <a:lnTo>
                  <a:pt x="1539168" y="6519829"/>
                </a:lnTo>
                <a:cubicBezTo>
                  <a:pt x="1395291" y="6522782"/>
                  <a:pt x="1407110" y="6517174"/>
                  <a:pt x="1287620" y="6513630"/>
                </a:cubicBezTo>
                <a:cubicBezTo>
                  <a:pt x="1168131" y="6510087"/>
                  <a:pt x="1041230" y="6513238"/>
                  <a:pt x="932033" y="6514000"/>
                </a:cubicBezTo>
                <a:lnTo>
                  <a:pt x="918750" y="6513952"/>
                </a:lnTo>
                <a:lnTo>
                  <a:pt x="858917" y="6514806"/>
                </a:lnTo>
                <a:cubicBezTo>
                  <a:pt x="826932" y="6514879"/>
                  <a:pt x="792070" y="6514545"/>
                  <a:pt x="753341" y="6513630"/>
                </a:cubicBezTo>
                <a:cubicBezTo>
                  <a:pt x="443511" y="6506311"/>
                  <a:pt x="354936" y="6524642"/>
                  <a:pt x="17841" y="6513630"/>
                </a:cubicBezTo>
                <a:cubicBezTo>
                  <a:pt x="-956" y="6342673"/>
                  <a:pt x="-10467" y="6012653"/>
                  <a:pt x="17841" y="5799484"/>
                </a:cubicBezTo>
                <a:lnTo>
                  <a:pt x="19845" y="5756408"/>
                </a:lnTo>
                <a:lnTo>
                  <a:pt x="17841" y="5734561"/>
                </a:lnTo>
                <a:cubicBezTo>
                  <a:pt x="13149" y="5695472"/>
                  <a:pt x="12578" y="5648752"/>
                  <a:pt x="13918" y="5598323"/>
                </a:cubicBezTo>
                <a:lnTo>
                  <a:pt x="18180" y="5508699"/>
                </a:lnTo>
                <a:lnTo>
                  <a:pt x="16493" y="5477760"/>
                </a:lnTo>
                <a:cubicBezTo>
                  <a:pt x="8966" y="5369709"/>
                  <a:pt x="1889" y="5260695"/>
                  <a:pt x="17841" y="5150260"/>
                </a:cubicBezTo>
                <a:cubicBezTo>
                  <a:pt x="-3463" y="5038150"/>
                  <a:pt x="-2139" y="4857473"/>
                  <a:pt x="6850" y="4650409"/>
                </a:cubicBezTo>
                <a:lnTo>
                  <a:pt x="14633" y="4498670"/>
                </a:lnTo>
                <a:lnTo>
                  <a:pt x="14494" y="4495758"/>
                </a:lnTo>
                <a:cubicBezTo>
                  <a:pt x="12245" y="4421472"/>
                  <a:pt x="13025" y="4335511"/>
                  <a:pt x="14442" y="4243130"/>
                </a:cubicBezTo>
                <a:lnTo>
                  <a:pt x="16801" y="4091152"/>
                </a:lnTo>
                <a:lnTo>
                  <a:pt x="13537" y="4018512"/>
                </a:lnTo>
                <a:lnTo>
                  <a:pt x="17696" y="3920163"/>
                </a:lnTo>
                <a:lnTo>
                  <a:pt x="17841" y="3851812"/>
                </a:lnTo>
                <a:cubicBezTo>
                  <a:pt x="15571" y="3651484"/>
                  <a:pt x="26219" y="3546077"/>
                  <a:pt x="24551" y="3386181"/>
                </a:cubicBezTo>
                <a:lnTo>
                  <a:pt x="24397" y="3379573"/>
                </a:lnTo>
                <a:lnTo>
                  <a:pt x="22173" y="3327681"/>
                </a:lnTo>
                <a:cubicBezTo>
                  <a:pt x="20895" y="3304536"/>
                  <a:pt x="19446" y="3284181"/>
                  <a:pt x="17841" y="3267510"/>
                </a:cubicBezTo>
                <a:cubicBezTo>
                  <a:pt x="8213" y="3167488"/>
                  <a:pt x="-3113" y="2984082"/>
                  <a:pt x="3931" y="2799801"/>
                </a:cubicBezTo>
                <a:lnTo>
                  <a:pt x="4125" y="2797274"/>
                </a:lnTo>
                <a:lnTo>
                  <a:pt x="3717" y="2776150"/>
                </a:lnTo>
                <a:cubicBezTo>
                  <a:pt x="3237" y="2640023"/>
                  <a:pt x="7465" y="2516197"/>
                  <a:pt x="17841" y="2423520"/>
                </a:cubicBezTo>
                <a:cubicBezTo>
                  <a:pt x="20435" y="2400350"/>
                  <a:pt x="22069" y="2375698"/>
                  <a:pt x="22982" y="2349684"/>
                </a:cubicBezTo>
                <a:lnTo>
                  <a:pt x="23157" y="2331991"/>
                </a:lnTo>
                <a:lnTo>
                  <a:pt x="21648" y="2290240"/>
                </a:lnTo>
                <a:cubicBezTo>
                  <a:pt x="18695" y="2240502"/>
                  <a:pt x="15426" y="2193755"/>
                  <a:pt x="14054" y="2150784"/>
                </a:cubicBezTo>
                <a:lnTo>
                  <a:pt x="17291" y="2050968"/>
                </a:lnTo>
                <a:lnTo>
                  <a:pt x="12351" y="1872365"/>
                </a:lnTo>
                <a:cubicBezTo>
                  <a:pt x="11665" y="1799113"/>
                  <a:pt x="12859" y="1722821"/>
                  <a:pt x="17841" y="1644450"/>
                </a:cubicBezTo>
                <a:lnTo>
                  <a:pt x="21169" y="1569934"/>
                </a:lnTo>
                <a:lnTo>
                  <a:pt x="20488" y="1547698"/>
                </a:lnTo>
                <a:cubicBezTo>
                  <a:pt x="19568" y="1516527"/>
                  <a:pt x="18663" y="1483900"/>
                  <a:pt x="17841" y="1449683"/>
                </a:cubicBezTo>
                <a:cubicBezTo>
                  <a:pt x="11271" y="1175953"/>
                  <a:pt x="1415" y="1152151"/>
                  <a:pt x="17841" y="995226"/>
                </a:cubicBezTo>
                <a:lnTo>
                  <a:pt x="19885" y="968921"/>
                </a:lnTo>
                <a:lnTo>
                  <a:pt x="17841" y="930304"/>
                </a:lnTo>
                <a:cubicBezTo>
                  <a:pt x="7442" y="768208"/>
                  <a:pt x="7865" y="285783"/>
                  <a:pt x="17841" y="21390"/>
                </a:cubicBezTo>
                <a:cubicBezTo>
                  <a:pt x="147136" y="10433"/>
                  <a:pt x="296588" y="9602"/>
                  <a:pt x="440468" y="11925"/>
                </a:cubicBezTo>
                <a:lnTo>
                  <a:pt x="473966" y="12726"/>
                </a:lnTo>
                <a:lnTo>
                  <a:pt x="478805" y="12539"/>
                </a:lnTo>
                <a:lnTo>
                  <a:pt x="484496" y="12977"/>
                </a:lnTo>
                <a:lnTo>
                  <a:pt x="648894" y="16905"/>
                </a:lnTo>
                <a:cubicBezTo>
                  <a:pt x="714833" y="18773"/>
                  <a:pt x="776163" y="20559"/>
                  <a:pt x="829667" y="21390"/>
                </a:cubicBezTo>
                <a:lnTo>
                  <a:pt x="916694" y="22693"/>
                </a:lnTo>
                <a:lnTo>
                  <a:pt x="933747" y="21390"/>
                </a:lnTo>
                <a:cubicBezTo>
                  <a:pt x="1086511" y="12604"/>
                  <a:pt x="1591110" y="15003"/>
                  <a:pt x="1863531" y="21390"/>
                </a:cubicBezTo>
                <a:lnTo>
                  <a:pt x="1920387" y="22646"/>
                </a:lnTo>
                <a:lnTo>
                  <a:pt x="2054705" y="24358"/>
                </a:lnTo>
                <a:cubicBezTo>
                  <a:pt x="2107717" y="24456"/>
                  <a:pt x="2161143" y="23719"/>
                  <a:pt x="2217404" y="21390"/>
                </a:cubicBezTo>
                <a:cubicBezTo>
                  <a:pt x="2442445" y="12073"/>
                  <a:pt x="2732199" y="18194"/>
                  <a:pt x="2911273" y="21390"/>
                </a:cubicBezTo>
                <a:lnTo>
                  <a:pt x="3023675" y="20799"/>
                </a:lnTo>
                <a:lnTo>
                  <a:pt x="3093869" y="15816"/>
                </a:lnTo>
                <a:cubicBezTo>
                  <a:pt x="3182922" y="11551"/>
                  <a:pt x="3301373" y="10993"/>
                  <a:pt x="3429365" y="12165"/>
                </a:cubicBezTo>
                <a:lnTo>
                  <a:pt x="3575555" y="14425"/>
                </a:lnTo>
                <a:lnTo>
                  <a:pt x="3605772" y="13210"/>
                </a:lnTo>
                <a:cubicBezTo>
                  <a:pt x="3774503" y="6974"/>
                  <a:pt x="3960371" y="3465"/>
                  <a:pt x="4063093" y="21390"/>
                </a:cubicBezTo>
                <a:lnTo>
                  <a:pt x="4088792" y="24677"/>
                </a:lnTo>
                <a:lnTo>
                  <a:pt x="4129769" y="25744"/>
                </a:lnTo>
                <a:cubicBezTo>
                  <a:pt x="4269845" y="29597"/>
                  <a:pt x="4297423" y="30995"/>
                  <a:pt x="4403088" y="21390"/>
                </a:cubicBezTo>
                <a:cubicBezTo>
                  <a:pt x="4473592" y="10814"/>
                  <a:pt x="4858406" y="-6032"/>
                  <a:pt x="5096956" y="21390"/>
                </a:cubicBezTo>
                <a:lnTo>
                  <a:pt x="5251798" y="27914"/>
                </a:lnTo>
                <a:lnTo>
                  <a:pt x="5332872" y="21390"/>
                </a:lnTo>
                <a:cubicBezTo>
                  <a:pt x="5422885" y="11295"/>
                  <a:pt x="5502187" y="8863"/>
                  <a:pt x="5576462" y="10240"/>
                </a:cubicBezTo>
                <a:lnTo>
                  <a:pt x="5700011" y="17015"/>
                </a:lnTo>
                <a:lnTo>
                  <a:pt x="5761151" y="15143"/>
                </a:lnTo>
                <a:cubicBezTo>
                  <a:pt x="5846776" y="14123"/>
                  <a:pt x="5935566" y="15403"/>
                  <a:pt x="6026740" y="21390"/>
                </a:cubicBezTo>
                <a:lnTo>
                  <a:pt x="6161088" y="29209"/>
                </a:lnTo>
                <a:lnTo>
                  <a:pt x="6262655" y="21390"/>
                </a:lnTo>
                <a:cubicBezTo>
                  <a:pt x="6405549" y="5694"/>
                  <a:pt x="6517747" y="175"/>
                  <a:pt x="6610089" y="5"/>
                </a:cubicBezTo>
                <a:close/>
              </a:path>
            </a:pathLst>
          </a:custGeom>
        </p:spPr>
      </p:pic>
    </p:spTree>
    <p:extLst>
      <p:ext uri="{BB962C8B-B14F-4D97-AF65-F5344CB8AC3E}">
        <p14:creationId xmlns:p14="http://schemas.microsoft.com/office/powerpoint/2010/main" val="3438287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EE0B6E2-7CE8-4D86-87FC-4B58A7D8E7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computer code with text&#10;&#10;Description automatically generated">
            <a:extLst>
              <a:ext uri="{FF2B5EF4-FFF2-40B4-BE49-F238E27FC236}">
                <a16:creationId xmlns:a16="http://schemas.microsoft.com/office/drawing/2014/main" id="{3CA426B9-A558-BEEC-82D4-A6193992AF09}"/>
              </a:ext>
            </a:extLst>
          </p:cNvPr>
          <p:cNvPicPr>
            <a:picLocks noGrp="1" noChangeAspect="1"/>
          </p:cNvPicPr>
          <p:nvPr>
            <p:ph idx="1"/>
          </p:nvPr>
        </p:nvPicPr>
        <p:blipFill>
          <a:blip r:embed="rId3"/>
          <a:srcRect t="6699" r="1" b="1"/>
          <a:stretch/>
        </p:blipFill>
        <p:spPr>
          <a:xfrm>
            <a:off x="577637" y="424330"/>
            <a:ext cx="11036726" cy="5869478"/>
          </a:xfrm>
          <a:custGeom>
            <a:avLst/>
            <a:gdLst/>
            <a:ahLst/>
            <a:cxnLst/>
            <a:rect l="l" t="t" r="r" b="b"/>
            <a:pathLst>
              <a:path w="10630858" h="5869478">
                <a:moveTo>
                  <a:pt x="5791061" y="218"/>
                </a:moveTo>
                <a:cubicBezTo>
                  <a:pt x="5877327" y="-560"/>
                  <a:pt x="5971399" y="626"/>
                  <a:pt x="6073275" y="5793"/>
                </a:cubicBezTo>
                <a:cubicBezTo>
                  <a:pt x="6098744" y="7086"/>
                  <a:pt x="6121786" y="8165"/>
                  <a:pt x="6142651" y="9057"/>
                </a:cubicBezTo>
                <a:lnTo>
                  <a:pt x="6164185" y="9874"/>
                </a:lnTo>
                <a:lnTo>
                  <a:pt x="6258731" y="5793"/>
                </a:lnTo>
                <a:lnTo>
                  <a:pt x="6319194" y="2002"/>
                </a:lnTo>
                <a:lnTo>
                  <a:pt x="6413049" y="11772"/>
                </a:lnTo>
                <a:cubicBezTo>
                  <a:pt x="6592720" y="42783"/>
                  <a:pt x="6774188" y="66100"/>
                  <a:pt x="6956654" y="46745"/>
                </a:cubicBezTo>
                <a:cubicBezTo>
                  <a:pt x="7082424" y="33223"/>
                  <a:pt x="7207994" y="25294"/>
                  <a:pt x="7334364" y="25763"/>
                </a:cubicBezTo>
                <a:cubicBezTo>
                  <a:pt x="7624835" y="25763"/>
                  <a:pt x="7915502" y="28559"/>
                  <a:pt x="8205974" y="22730"/>
                </a:cubicBezTo>
                <a:cubicBezTo>
                  <a:pt x="8464499" y="17601"/>
                  <a:pt x="8722029" y="6412"/>
                  <a:pt x="8980756" y="34620"/>
                </a:cubicBezTo>
                <a:cubicBezTo>
                  <a:pt x="9362658" y="76124"/>
                  <a:pt x="9746556" y="62832"/>
                  <a:pt x="10129655" y="57937"/>
                </a:cubicBezTo>
                <a:lnTo>
                  <a:pt x="10163726" y="56766"/>
                </a:lnTo>
                <a:lnTo>
                  <a:pt x="10254950" y="73131"/>
                </a:lnTo>
                <a:lnTo>
                  <a:pt x="10311819" y="101928"/>
                </a:lnTo>
                <a:cubicBezTo>
                  <a:pt x="10479504" y="200737"/>
                  <a:pt x="10591476" y="367254"/>
                  <a:pt x="10625532" y="561669"/>
                </a:cubicBezTo>
                <a:lnTo>
                  <a:pt x="10626834" y="578090"/>
                </a:lnTo>
                <a:lnTo>
                  <a:pt x="10611964" y="734537"/>
                </a:lnTo>
                <a:cubicBezTo>
                  <a:pt x="10602387" y="823467"/>
                  <a:pt x="10587763" y="913306"/>
                  <a:pt x="10611964" y="1001326"/>
                </a:cubicBezTo>
                <a:cubicBezTo>
                  <a:pt x="10628543" y="1062669"/>
                  <a:pt x="10632231" y="1127783"/>
                  <a:pt x="10622705" y="1191154"/>
                </a:cubicBezTo>
                <a:cubicBezTo>
                  <a:pt x="10606645" y="1303627"/>
                  <a:pt x="10603293" y="1418084"/>
                  <a:pt x="10612740" y="1531572"/>
                </a:cubicBezTo>
                <a:cubicBezTo>
                  <a:pt x="10618978" y="1606398"/>
                  <a:pt x="10618020" y="1681815"/>
                  <a:pt x="10609893" y="1756397"/>
                </a:cubicBezTo>
                <a:cubicBezTo>
                  <a:pt x="10599152" y="1856690"/>
                  <a:pt x="10582457" y="1958800"/>
                  <a:pt x="10602776" y="2059394"/>
                </a:cubicBezTo>
                <a:cubicBezTo>
                  <a:pt x="10635130" y="2219226"/>
                  <a:pt x="10628659" y="2378906"/>
                  <a:pt x="10615717" y="2539949"/>
                </a:cubicBezTo>
                <a:cubicBezTo>
                  <a:pt x="10606011" y="2659785"/>
                  <a:pt x="10595269" y="2780984"/>
                  <a:pt x="10614682" y="2902183"/>
                </a:cubicBezTo>
                <a:cubicBezTo>
                  <a:pt x="10623029" y="2958418"/>
                  <a:pt x="10623029" y="3015928"/>
                  <a:pt x="10614682" y="3072165"/>
                </a:cubicBezTo>
                <a:cubicBezTo>
                  <a:pt x="10604587" y="3147914"/>
                  <a:pt x="10595010" y="3222907"/>
                  <a:pt x="10607952" y="3299413"/>
                </a:cubicBezTo>
                <a:cubicBezTo>
                  <a:pt x="10613646" y="3332743"/>
                  <a:pt x="10617917" y="3366376"/>
                  <a:pt x="10620894" y="3400009"/>
                </a:cubicBezTo>
                <a:cubicBezTo>
                  <a:pt x="10626822" y="3485877"/>
                  <a:pt x="10624699" y="3572233"/>
                  <a:pt x="10614553" y="3657556"/>
                </a:cubicBezTo>
                <a:cubicBezTo>
                  <a:pt x="10604846" y="3756637"/>
                  <a:pt x="10620635" y="3856323"/>
                  <a:pt x="10607694" y="3955100"/>
                </a:cubicBezTo>
                <a:cubicBezTo>
                  <a:pt x="10598504" y="4034653"/>
                  <a:pt x="10598155" y="4115265"/>
                  <a:pt x="10606658" y="4194923"/>
                </a:cubicBezTo>
                <a:cubicBezTo>
                  <a:pt x="10621954" y="4345512"/>
                  <a:pt x="10620998" y="4497755"/>
                  <a:pt x="10603811" y="4648057"/>
                </a:cubicBezTo>
                <a:cubicBezTo>
                  <a:pt x="10593198" y="4735775"/>
                  <a:pt x="10587116" y="4826067"/>
                  <a:pt x="10606140" y="4912119"/>
                </a:cubicBezTo>
                <a:cubicBezTo>
                  <a:pt x="10628530" y="5013245"/>
                  <a:pt x="10633189" y="5114446"/>
                  <a:pt x="10629921" y="5215515"/>
                </a:cubicBezTo>
                <a:lnTo>
                  <a:pt x="10625356" y="5273604"/>
                </a:lnTo>
                <a:lnTo>
                  <a:pt x="10624284" y="5284086"/>
                </a:lnTo>
                <a:cubicBezTo>
                  <a:pt x="10601148" y="5404993"/>
                  <a:pt x="10545219" y="5529874"/>
                  <a:pt x="10458692" y="5632218"/>
                </a:cubicBezTo>
                <a:lnTo>
                  <a:pt x="10418904" y="5670857"/>
                </a:lnTo>
                <a:lnTo>
                  <a:pt x="10417064" y="5673484"/>
                </a:lnTo>
                <a:cubicBezTo>
                  <a:pt x="10307992" y="5802550"/>
                  <a:pt x="10158402" y="5877799"/>
                  <a:pt x="9954609" y="5858572"/>
                </a:cubicBezTo>
                <a:cubicBezTo>
                  <a:pt x="9860355" y="5870096"/>
                  <a:pt x="9750551" y="5855439"/>
                  <a:pt x="9657171" y="5854061"/>
                </a:cubicBezTo>
                <a:lnTo>
                  <a:pt x="9612467" y="5856387"/>
                </a:lnTo>
                <a:lnTo>
                  <a:pt x="9279984" y="5838331"/>
                </a:lnTo>
                <a:cubicBezTo>
                  <a:pt x="9153141" y="5834280"/>
                  <a:pt x="9026273" y="5834164"/>
                  <a:pt x="8899305" y="5841275"/>
                </a:cubicBezTo>
                <a:cubicBezTo>
                  <a:pt x="8761407" y="5850940"/>
                  <a:pt x="8623304" y="5854733"/>
                  <a:pt x="8485266" y="5852671"/>
                </a:cubicBezTo>
                <a:lnTo>
                  <a:pt x="8314842" y="5842884"/>
                </a:lnTo>
                <a:lnTo>
                  <a:pt x="8193631" y="5825368"/>
                </a:lnTo>
                <a:lnTo>
                  <a:pt x="8029897" y="5818284"/>
                </a:lnTo>
                <a:lnTo>
                  <a:pt x="8028296" y="5817260"/>
                </a:lnTo>
                <a:lnTo>
                  <a:pt x="8008332" y="5817260"/>
                </a:lnTo>
                <a:lnTo>
                  <a:pt x="8006732" y="5818114"/>
                </a:lnTo>
                <a:lnTo>
                  <a:pt x="7839115" y="5825368"/>
                </a:lnTo>
                <a:lnTo>
                  <a:pt x="7801585" y="5830791"/>
                </a:lnTo>
                <a:lnTo>
                  <a:pt x="7734233" y="5834980"/>
                </a:lnTo>
                <a:lnTo>
                  <a:pt x="7482820" y="5855530"/>
                </a:lnTo>
                <a:lnTo>
                  <a:pt x="7445741" y="5854102"/>
                </a:lnTo>
                <a:lnTo>
                  <a:pt x="7403701" y="5858035"/>
                </a:lnTo>
                <a:lnTo>
                  <a:pt x="7155292" y="5854564"/>
                </a:lnTo>
                <a:cubicBezTo>
                  <a:pt x="6874805" y="5835913"/>
                  <a:pt x="6593917" y="5824488"/>
                  <a:pt x="6312830" y="5849900"/>
                </a:cubicBezTo>
                <a:lnTo>
                  <a:pt x="6232577" y="5855788"/>
                </a:lnTo>
                <a:lnTo>
                  <a:pt x="6231985" y="5855764"/>
                </a:lnTo>
                <a:lnTo>
                  <a:pt x="6166003" y="5858572"/>
                </a:lnTo>
                <a:cubicBezTo>
                  <a:pt x="6100624" y="5861901"/>
                  <a:pt x="6043822" y="5864887"/>
                  <a:pt x="5993271" y="5866513"/>
                </a:cubicBezTo>
                <a:lnTo>
                  <a:pt x="5925657" y="5866398"/>
                </a:lnTo>
                <a:lnTo>
                  <a:pt x="5833706" y="5859695"/>
                </a:lnTo>
                <a:cubicBezTo>
                  <a:pt x="5697214" y="5841788"/>
                  <a:pt x="5559607" y="5838897"/>
                  <a:pt x="5422657" y="5851067"/>
                </a:cubicBezTo>
                <a:lnTo>
                  <a:pt x="5250035" y="5858044"/>
                </a:lnTo>
                <a:lnTo>
                  <a:pt x="5151093" y="5858278"/>
                </a:lnTo>
                <a:lnTo>
                  <a:pt x="4972680" y="5851067"/>
                </a:lnTo>
                <a:cubicBezTo>
                  <a:pt x="4829141" y="5841741"/>
                  <a:pt x="4685204" y="5826120"/>
                  <a:pt x="4542066" y="5842905"/>
                </a:cubicBezTo>
                <a:cubicBezTo>
                  <a:pt x="4491758" y="5848734"/>
                  <a:pt x="4441488" y="5852626"/>
                  <a:pt x="4391242" y="5854962"/>
                </a:cubicBezTo>
                <a:lnTo>
                  <a:pt x="4246482" y="5857576"/>
                </a:lnTo>
                <a:lnTo>
                  <a:pt x="4221030" y="5856572"/>
                </a:lnTo>
                <a:lnTo>
                  <a:pt x="4218005" y="5856681"/>
                </a:lnTo>
                <a:lnTo>
                  <a:pt x="3939367" y="5844305"/>
                </a:lnTo>
                <a:cubicBezTo>
                  <a:pt x="3773470" y="5832648"/>
                  <a:pt x="3606974" y="5815626"/>
                  <a:pt x="3441875" y="5843140"/>
                </a:cubicBezTo>
                <a:cubicBezTo>
                  <a:pt x="3386806" y="5851400"/>
                  <a:pt x="3331601" y="5858126"/>
                  <a:pt x="3276306" y="5863318"/>
                </a:cubicBezTo>
                <a:lnTo>
                  <a:pt x="3225006" y="5866706"/>
                </a:lnTo>
                <a:lnTo>
                  <a:pt x="3194056" y="5866407"/>
                </a:lnTo>
                <a:lnTo>
                  <a:pt x="3082891" y="5863061"/>
                </a:lnTo>
                <a:lnTo>
                  <a:pt x="3013959" y="5869302"/>
                </a:lnTo>
                <a:cubicBezTo>
                  <a:pt x="2910698" y="5871464"/>
                  <a:pt x="2845426" y="5852913"/>
                  <a:pt x="2748311" y="5858572"/>
                </a:cubicBezTo>
                <a:cubicBezTo>
                  <a:pt x="2736171" y="5859279"/>
                  <a:pt x="2721419" y="5860082"/>
                  <a:pt x="2704411" y="5860936"/>
                </a:cubicBezTo>
                <a:lnTo>
                  <a:pt x="2650475" y="5863440"/>
                </a:lnTo>
                <a:lnTo>
                  <a:pt x="2436349" y="5854816"/>
                </a:lnTo>
                <a:cubicBezTo>
                  <a:pt x="2095150" y="5845165"/>
                  <a:pt x="1753811" y="5845122"/>
                  <a:pt x="1412584" y="5830782"/>
                </a:cubicBezTo>
                <a:cubicBezTo>
                  <a:pt x="1262458" y="5824256"/>
                  <a:pt x="1113131" y="5859227"/>
                  <a:pt x="963404" y="5861093"/>
                </a:cubicBezTo>
                <a:cubicBezTo>
                  <a:pt x="896140" y="5861967"/>
                  <a:pt x="828812" y="5861342"/>
                  <a:pt x="761431" y="5859896"/>
                </a:cubicBezTo>
                <a:lnTo>
                  <a:pt x="637698" y="5856158"/>
                </a:lnTo>
                <a:lnTo>
                  <a:pt x="592997" y="5853711"/>
                </a:lnTo>
                <a:cubicBezTo>
                  <a:pt x="391136" y="5830428"/>
                  <a:pt x="227663" y="5724844"/>
                  <a:pt x="123577" y="5564333"/>
                </a:cubicBezTo>
                <a:lnTo>
                  <a:pt x="99502" y="5518240"/>
                </a:lnTo>
                <a:lnTo>
                  <a:pt x="95609" y="5512764"/>
                </a:lnTo>
                <a:lnTo>
                  <a:pt x="86221" y="5492812"/>
                </a:lnTo>
                <a:lnTo>
                  <a:pt x="61763" y="5445986"/>
                </a:lnTo>
                <a:lnTo>
                  <a:pt x="56991" y="5430695"/>
                </a:lnTo>
                <a:lnTo>
                  <a:pt x="41922" y="5398673"/>
                </a:lnTo>
                <a:lnTo>
                  <a:pt x="25760" y="5339273"/>
                </a:lnTo>
                <a:lnTo>
                  <a:pt x="16811" y="5271956"/>
                </a:lnTo>
                <a:cubicBezTo>
                  <a:pt x="9305" y="5238090"/>
                  <a:pt x="4710" y="5203585"/>
                  <a:pt x="3092" y="5168860"/>
                </a:cubicBezTo>
                <a:cubicBezTo>
                  <a:pt x="-7132" y="5042101"/>
                  <a:pt x="10081" y="4917108"/>
                  <a:pt x="24446" y="4791844"/>
                </a:cubicBezTo>
                <a:cubicBezTo>
                  <a:pt x="34023" y="4712006"/>
                  <a:pt x="48647" y="4631352"/>
                  <a:pt x="24446" y="4552331"/>
                </a:cubicBezTo>
                <a:cubicBezTo>
                  <a:pt x="7867" y="4497261"/>
                  <a:pt x="4180" y="4438805"/>
                  <a:pt x="13705" y="4381912"/>
                </a:cubicBezTo>
                <a:cubicBezTo>
                  <a:pt x="29766" y="4280940"/>
                  <a:pt x="33117" y="4178184"/>
                  <a:pt x="23670" y="4076300"/>
                </a:cubicBezTo>
                <a:cubicBezTo>
                  <a:pt x="17432" y="4009125"/>
                  <a:pt x="18390" y="3941419"/>
                  <a:pt x="26517" y="3874462"/>
                </a:cubicBezTo>
                <a:cubicBezTo>
                  <a:pt x="37258" y="3784423"/>
                  <a:pt x="53954" y="3692752"/>
                  <a:pt x="33635" y="3602444"/>
                </a:cubicBezTo>
                <a:cubicBezTo>
                  <a:pt x="1280" y="3458954"/>
                  <a:pt x="7751" y="3315599"/>
                  <a:pt x="20694" y="3171022"/>
                </a:cubicBezTo>
                <a:cubicBezTo>
                  <a:pt x="30400" y="3063439"/>
                  <a:pt x="41141" y="2954632"/>
                  <a:pt x="21728" y="2845824"/>
                </a:cubicBezTo>
                <a:cubicBezTo>
                  <a:pt x="13381" y="2795337"/>
                  <a:pt x="13381" y="2743709"/>
                  <a:pt x="21728" y="2693221"/>
                </a:cubicBezTo>
                <a:cubicBezTo>
                  <a:pt x="31823" y="2625218"/>
                  <a:pt x="41400" y="2557892"/>
                  <a:pt x="28458" y="2489208"/>
                </a:cubicBezTo>
                <a:cubicBezTo>
                  <a:pt x="22764" y="2459285"/>
                  <a:pt x="18493" y="2429092"/>
                  <a:pt x="15516" y="2398898"/>
                </a:cubicBezTo>
                <a:cubicBezTo>
                  <a:pt x="9589" y="2321809"/>
                  <a:pt x="11711" y="2244283"/>
                  <a:pt x="21857" y="2167683"/>
                </a:cubicBezTo>
                <a:cubicBezTo>
                  <a:pt x="31564" y="2078733"/>
                  <a:pt x="15776" y="1989238"/>
                  <a:pt x="28717" y="1900560"/>
                </a:cubicBezTo>
                <a:cubicBezTo>
                  <a:pt x="37907" y="1829142"/>
                  <a:pt x="38255" y="1756772"/>
                  <a:pt x="29752" y="1685258"/>
                </a:cubicBezTo>
                <a:cubicBezTo>
                  <a:pt x="14456" y="1550065"/>
                  <a:pt x="15412" y="1413389"/>
                  <a:pt x="32599" y="1278454"/>
                </a:cubicBezTo>
                <a:cubicBezTo>
                  <a:pt x="43212" y="1199704"/>
                  <a:pt x="49294" y="1118644"/>
                  <a:pt x="30270" y="1041390"/>
                </a:cubicBezTo>
                <a:cubicBezTo>
                  <a:pt x="-14509" y="859818"/>
                  <a:pt x="11634" y="677973"/>
                  <a:pt x="30270" y="497354"/>
                </a:cubicBezTo>
                <a:lnTo>
                  <a:pt x="31725" y="472895"/>
                </a:lnTo>
                <a:lnTo>
                  <a:pt x="43781" y="427827"/>
                </a:lnTo>
                <a:lnTo>
                  <a:pt x="50994" y="413476"/>
                </a:lnTo>
                <a:lnTo>
                  <a:pt x="58372" y="387895"/>
                </a:lnTo>
                <a:cubicBezTo>
                  <a:pt x="111660" y="254431"/>
                  <a:pt x="198390" y="154469"/>
                  <a:pt x="306361" y="90092"/>
                </a:cubicBezTo>
                <a:lnTo>
                  <a:pt x="343340" y="71955"/>
                </a:lnTo>
                <a:lnTo>
                  <a:pt x="451947" y="55771"/>
                </a:lnTo>
                <a:lnTo>
                  <a:pt x="480681" y="50638"/>
                </a:lnTo>
                <a:lnTo>
                  <a:pt x="500476" y="51097"/>
                </a:lnTo>
                <a:cubicBezTo>
                  <a:pt x="614729" y="49684"/>
                  <a:pt x="728933" y="43772"/>
                  <a:pt x="843024" y="32056"/>
                </a:cubicBezTo>
                <a:cubicBezTo>
                  <a:pt x="1123212" y="7156"/>
                  <a:pt x="1404499" y="3566"/>
                  <a:pt x="1685086" y="21332"/>
                </a:cubicBezTo>
                <a:cubicBezTo>
                  <a:pt x="1938623" y="33688"/>
                  <a:pt x="2191759" y="64000"/>
                  <a:pt x="2445896" y="38121"/>
                </a:cubicBezTo>
                <a:cubicBezTo>
                  <a:pt x="2489616" y="33690"/>
                  <a:pt x="2532937" y="26111"/>
                  <a:pt x="2576333" y="19030"/>
                </a:cubicBezTo>
                <a:lnTo>
                  <a:pt x="2696353" y="4251"/>
                </a:lnTo>
                <a:lnTo>
                  <a:pt x="2745536" y="5232"/>
                </a:lnTo>
                <a:cubicBezTo>
                  <a:pt x="2818993" y="6452"/>
                  <a:pt x="2887864" y="7004"/>
                  <a:pt x="2947014" y="5793"/>
                </a:cubicBezTo>
                <a:cubicBezTo>
                  <a:pt x="3006163" y="4584"/>
                  <a:pt x="3060036" y="3178"/>
                  <a:pt x="3110399" y="1949"/>
                </a:cubicBezTo>
                <a:lnTo>
                  <a:pt x="3199002" y="221"/>
                </a:lnTo>
                <a:lnTo>
                  <a:pt x="3325015" y="3583"/>
                </a:lnTo>
                <a:cubicBezTo>
                  <a:pt x="3530714" y="12997"/>
                  <a:pt x="3736239" y="28910"/>
                  <a:pt x="3941762" y="43248"/>
                </a:cubicBezTo>
                <a:cubicBezTo>
                  <a:pt x="4091489" y="53739"/>
                  <a:pt x="4241215" y="66563"/>
                  <a:pt x="4390942" y="37886"/>
                </a:cubicBezTo>
                <a:cubicBezTo>
                  <a:pt x="4517292" y="15154"/>
                  <a:pt x="4645537" y="10467"/>
                  <a:pt x="4772844" y="23896"/>
                </a:cubicBezTo>
                <a:cubicBezTo>
                  <a:pt x="4885597" y="37327"/>
                  <a:pt x="4999052" y="40520"/>
                  <a:pt x="5112224" y="33456"/>
                </a:cubicBezTo>
                <a:lnTo>
                  <a:pt x="5477482" y="6922"/>
                </a:lnTo>
                <a:lnTo>
                  <a:pt x="5517883" y="7607"/>
                </a:lnTo>
                <a:lnTo>
                  <a:pt x="5555683" y="6426"/>
                </a:lnTo>
                <a:cubicBezTo>
                  <a:pt x="5626335" y="3737"/>
                  <a:pt x="5704795" y="995"/>
                  <a:pt x="5791061" y="218"/>
                </a:cubicBezTo>
                <a:close/>
              </a:path>
            </a:pathLst>
          </a:custGeom>
        </p:spPr>
      </p:pic>
    </p:spTree>
    <p:extLst>
      <p:ext uri="{BB962C8B-B14F-4D97-AF65-F5344CB8AC3E}">
        <p14:creationId xmlns:p14="http://schemas.microsoft.com/office/powerpoint/2010/main" val="9905677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ED8E54F9-849C-4865-8C5E-FD967B81D7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391AE6B3-1D2D-4C67-A4DB-888635B527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054983"/>
          </a:xfrm>
          <a:custGeom>
            <a:avLst/>
            <a:gdLst>
              <a:gd name="connsiteX0" fmla="*/ 6788003 w 12188952"/>
              <a:gd name="connsiteY0" fmla="*/ 5986774 h 6054983"/>
              <a:gd name="connsiteX1" fmla="*/ 6787005 w 12188952"/>
              <a:gd name="connsiteY1" fmla="*/ 5986852 h 6054983"/>
              <a:gd name="connsiteX2" fmla="*/ 6786779 w 12188952"/>
              <a:gd name="connsiteY2" fmla="*/ 5987386 h 6054983"/>
              <a:gd name="connsiteX3" fmla="*/ 0 w 12188952"/>
              <a:gd name="connsiteY3" fmla="*/ 0 h 6054983"/>
              <a:gd name="connsiteX4" fmla="*/ 12188952 w 12188952"/>
              <a:gd name="connsiteY4" fmla="*/ 0 h 6054983"/>
              <a:gd name="connsiteX5" fmla="*/ 12188952 w 12188952"/>
              <a:gd name="connsiteY5" fmla="*/ 5092539 h 6054983"/>
              <a:gd name="connsiteX6" fmla="*/ 12058081 w 12188952"/>
              <a:gd name="connsiteY6" fmla="*/ 5131579 h 6054983"/>
              <a:gd name="connsiteX7" fmla="*/ 11673881 w 12188952"/>
              <a:gd name="connsiteY7" fmla="*/ 5235154 h 6054983"/>
              <a:gd name="connsiteX8" fmla="*/ 10422749 w 12188952"/>
              <a:gd name="connsiteY8" fmla="*/ 5518693 h 6054983"/>
              <a:gd name="connsiteX9" fmla="*/ 9421666 w 12188952"/>
              <a:gd name="connsiteY9" fmla="*/ 5693855 h 6054983"/>
              <a:gd name="connsiteX10" fmla="*/ 8456304 w 12188952"/>
              <a:gd name="connsiteY10" fmla="*/ 5827556 h 6054983"/>
              <a:gd name="connsiteX11" fmla="*/ 7714041 w 12188952"/>
              <a:gd name="connsiteY11" fmla="*/ 5907503 h 6054983"/>
              <a:gd name="connsiteX12" fmla="*/ 6949978 w 12188952"/>
              <a:gd name="connsiteY12" fmla="*/ 5973283 h 6054983"/>
              <a:gd name="connsiteX13" fmla="*/ 6934569 w 12188952"/>
              <a:gd name="connsiteY13" fmla="*/ 5975354 h 6054983"/>
              <a:gd name="connsiteX14" fmla="*/ 6788750 w 12188952"/>
              <a:gd name="connsiteY14" fmla="*/ 5986715 h 6054983"/>
              <a:gd name="connsiteX15" fmla="*/ 6798241 w 12188952"/>
              <a:gd name="connsiteY15" fmla="*/ 5988535 h 6054983"/>
              <a:gd name="connsiteX16" fmla="*/ 6833723 w 12188952"/>
              <a:gd name="connsiteY16" fmla="*/ 5986828 h 6054983"/>
              <a:gd name="connsiteX17" fmla="*/ 6882282 w 12188952"/>
              <a:gd name="connsiteY17" fmla="*/ 5983850 h 6054983"/>
              <a:gd name="connsiteX18" fmla="*/ 7576876 w 12188952"/>
              <a:gd name="connsiteY18" fmla="*/ 5951323 h 6054983"/>
              <a:gd name="connsiteX19" fmla="*/ 8621689 w 12188952"/>
              <a:gd name="connsiteY19" fmla="*/ 5864426 h 6054983"/>
              <a:gd name="connsiteX20" fmla="*/ 9477600 w 12188952"/>
              <a:gd name="connsiteY20" fmla="*/ 5760520 h 6054983"/>
              <a:gd name="connsiteX21" fmla="*/ 10626651 w 12188952"/>
              <a:gd name="connsiteY21" fmla="*/ 5566363 h 6054983"/>
              <a:gd name="connsiteX22" fmla="*/ 11995498 w 12188952"/>
              <a:gd name="connsiteY22" fmla="*/ 5240369 h 6054983"/>
              <a:gd name="connsiteX23" fmla="*/ 12188952 w 12188952"/>
              <a:gd name="connsiteY23" fmla="*/ 5183370 h 6054983"/>
              <a:gd name="connsiteX24" fmla="*/ 12188952 w 12188952"/>
              <a:gd name="connsiteY24" fmla="*/ 5238107 h 6054983"/>
              <a:gd name="connsiteX25" fmla="*/ 11826300 w 12188952"/>
              <a:gd name="connsiteY25" fmla="*/ 5343406 h 6054983"/>
              <a:gd name="connsiteX26" fmla="*/ 10936448 w 12188952"/>
              <a:gd name="connsiteY26" fmla="*/ 5557921 h 6054983"/>
              <a:gd name="connsiteX27" fmla="*/ 9983034 w 12188952"/>
              <a:gd name="connsiteY27" fmla="*/ 5737926 h 6054983"/>
              <a:gd name="connsiteX28" fmla="*/ 9184585 w 12188952"/>
              <a:gd name="connsiteY28" fmla="*/ 5853873 h 6054983"/>
              <a:gd name="connsiteX29" fmla="*/ 8576053 w 12188952"/>
              <a:gd name="connsiteY29" fmla="*/ 5923392 h 6054983"/>
              <a:gd name="connsiteX30" fmla="*/ 7862392 w 12188952"/>
              <a:gd name="connsiteY30" fmla="*/ 5984843 h 6054983"/>
              <a:gd name="connsiteX31" fmla="*/ 6933768 w 12188952"/>
              <a:gd name="connsiteY31" fmla="*/ 6036237 h 6054983"/>
              <a:gd name="connsiteX32" fmla="*/ 6476130 w 12188952"/>
              <a:gd name="connsiteY32" fmla="*/ 6050140 h 6054983"/>
              <a:gd name="connsiteX33" fmla="*/ 6360703 w 12188952"/>
              <a:gd name="connsiteY33" fmla="*/ 6054983 h 6054983"/>
              <a:gd name="connsiteX34" fmla="*/ 6055614 w 12188952"/>
              <a:gd name="connsiteY34" fmla="*/ 6054983 h 6054983"/>
              <a:gd name="connsiteX35" fmla="*/ 5976289 w 12188952"/>
              <a:gd name="connsiteY35" fmla="*/ 6050389 h 6054983"/>
              <a:gd name="connsiteX36" fmla="*/ 5263770 w 12188952"/>
              <a:gd name="connsiteY36" fmla="*/ 6014140 h 6054983"/>
              <a:gd name="connsiteX37" fmla="*/ 4345190 w 12188952"/>
              <a:gd name="connsiteY37" fmla="*/ 5952070 h 6054983"/>
              <a:gd name="connsiteX38" fmla="*/ 3372201 w 12188952"/>
              <a:gd name="connsiteY38" fmla="*/ 5853501 h 6054983"/>
              <a:gd name="connsiteX39" fmla="*/ 2361582 w 12188952"/>
              <a:gd name="connsiteY39" fmla="*/ 5734574 h 6054983"/>
              <a:gd name="connsiteX40" fmla="*/ 1232869 w 12188952"/>
              <a:gd name="connsiteY40" fmla="*/ 5561398 h 6054983"/>
              <a:gd name="connsiteX41" fmla="*/ 68483 w 12188952"/>
              <a:gd name="connsiteY41" fmla="*/ 5321691 h 6054983"/>
              <a:gd name="connsiteX42" fmla="*/ 0 w 12188952"/>
              <a:gd name="connsiteY42" fmla="*/ 5304336 h 6054983"/>
              <a:gd name="connsiteX43" fmla="*/ 0 w 12188952"/>
              <a:gd name="connsiteY43" fmla="*/ 5247847 h 6054983"/>
              <a:gd name="connsiteX44" fmla="*/ 72423 w 12188952"/>
              <a:gd name="connsiteY44" fmla="*/ 5266624 h 6054983"/>
              <a:gd name="connsiteX45" fmla="*/ 600566 w 12188952"/>
              <a:gd name="connsiteY45" fmla="*/ 5384994 h 6054983"/>
              <a:gd name="connsiteX46" fmla="*/ 1769069 w 12188952"/>
              <a:gd name="connsiteY46" fmla="*/ 5595162 h 6054983"/>
              <a:gd name="connsiteX47" fmla="*/ 2612900 w 12188952"/>
              <a:gd name="connsiteY47" fmla="*/ 5712104 h 6054983"/>
              <a:gd name="connsiteX48" fmla="*/ 2580488 w 12188952"/>
              <a:gd name="connsiteY48" fmla="*/ 5702173 h 6054983"/>
              <a:gd name="connsiteX49" fmla="*/ 1112357 w 12188952"/>
              <a:gd name="connsiteY49" fmla="*/ 5369476 h 6054983"/>
              <a:gd name="connsiteX50" fmla="*/ 420307 w 12188952"/>
              <a:gd name="connsiteY50" fmla="*/ 5170043 h 6054983"/>
              <a:gd name="connsiteX51" fmla="*/ 0 w 12188952"/>
              <a:gd name="connsiteY51" fmla="*/ 5031126 h 60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88952" h="6054983">
                <a:moveTo>
                  <a:pt x="6788003" y="5986774"/>
                </a:moveTo>
                <a:lnTo>
                  <a:pt x="6787005" y="5986852"/>
                </a:lnTo>
                <a:lnTo>
                  <a:pt x="6786779" y="5987386"/>
                </a:lnTo>
                <a:close/>
                <a:moveTo>
                  <a:pt x="0" y="0"/>
                </a:moveTo>
                <a:lnTo>
                  <a:pt x="12188952" y="0"/>
                </a:lnTo>
                <a:lnTo>
                  <a:pt x="12188952" y="5092539"/>
                </a:lnTo>
                <a:lnTo>
                  <a:pt x="12058081" y="5131579"/>
                </a:lnTo>
                <a:cubicBezTo>
                  <a:pt x="11930517" y="5167793"/>
                  <a:pt x="11802439" y="5202322"/>
                  <a:pt x="11673881" y="5235154"/>
                </a:cubicBezTo>
                <a:cubicBezTo>
                  <a:pt x="11259973" y="5342661"/>
                  <a:pt x="10842632" y="5436263"/>
                  <a:pt x="10422749" y="5518693"/>
                </a:cubicBezTo>
                <a:cubicBezTo>
                  <a:pt x="10090287" y="5583904"/>
                  <a:pt x="9756593" y="5642301"/>
                  <a:pt x="9421666" y="5693855"/>
                </a:cubicBezTo>
                <a:cubicBezTo>
                  <a:pt x="9100721" y="5743512"/>
                  <a:pt x="8778938" y="5788079"/>
                  <a:pt x="8456304" y="5827556"/>
                </a:cubicBezTo>
                <a:cubicBezTo>
                  <a:pt x="8209307" y="5857722"/>
                  <a:pt x="7961801" y="5883295"/>
                  <a:pt x="7714041" y="5907503"/>
                </a:cubicBezTo>
                <a:lnTo>
                  <a:pt x="6949978" y="5973283"/>
                </a:lnTo>
                <a:lnTo>
                  <a:pt x="6934569" y="5975354"/>
                </a:lnTo>
                <a:lnTo>
                  <a:pt x="6788750" y="5986715"/>
                </a:lnTo>
                <a:lnTo>
                  <a:pt x="6798241" y="5988535"/>
                </a:lnTo>
                <a:cubicBezTo>
                  <a:pt x="6809920" y="5989001"/>
                  <a:pt x="6822028" y="5986828"/>
                  <a:pt x="6833723" y="5986828"/>
                </a:cubicBezTo>
                <a:cubicBezTo>
                  <a:pt x="6849867" y="5986828"/>
                  <a:pt x="6866012" y="5984221"/>
                  <a:pt x="6882282" y="5983850"/>
                </a:cubicBezTo>
                <a:cubicBezTo>
                  <a:pt x="7114026" y="5978388"/>
                  <a:pt x="7345514" y="5966221"/>
                  <a:pt x="7576876" y="5951323"/>
                </a:cubicBezTo>
                <a:cubicBezTo>
                  <a:pt x="7925570" y="5928855"/>
                  <a:pt x="8274011" y="5900676"/>
                  <a:pt x="8621689" y="5864426"/>
                </a:cubicBezTo>
                <a:cubicBezTo>
                  <a:pt x="8907712" y="5835128"/>
                  <a:pt x="9193011" y="5800493"/>
                  <a:pt x="9477600" y="5760520"/>
                </a:cubicBezTo>
                <a:cubicBezTo>
                  <a:pt x="9862435" y="5706146"/>
                  <a:pt x="10245452" y="5641432"/>
                  <a:pt x="10626651" y="5566363"/>
                </a:cubicBezTo>
                <a:cubicBezTo>
                  <a:pt x="11087341" y="5475243"/>
                  <a:pt x="11544088" y="5367737"/>
                  <a:pt x="11995498" y="5240369"/>
                </a:cubicBezTo>
                <a:lnTo>
                  <a:pt x="12188952" y="5183370"/>
                </a:lnTo>
                <a:lnTo>
                  <a:pt x="12188952" y="5238107"/>
                </a:lnTo>
                <a:lnTo>
                  <a:pt x="11826300" y="5343406"/>
                </a:lnTo>
                <a:cubicBezTo>
                  <a:pt x="11531885" y="5423103"/>
                  <a:pt x="11235310" y="5493989"/>
                  <a:pt x="10936448" y="5557921"/>
                </a:cubicBezTo>
                <a:cubicBezTo>
                  <a:pt x="10620168" y="5625703"/>
                  <a:pt x="10302365" y="5685700"/>
                  <a:pt x="9983034" y="5737926"/>
                </a:cubicBezTo>
                <a:cubicBezTo>
                  <a:pt x="9717606" y="5781375"/>
                  <a:pt x="9451451" y="5820020"/>
                  <a:pt x="9184585" y="5853873"/>
                </a:cubicBezTo>
                <a:cubicBezTo>
                  <a:pt x="8981951" y="5879447"/>
                  <a:pt x="8779319" y="5903530"/>
                  <a:pt x="8576053" y="5923392"/>
                </a:cubicBezTo>
                <a:cubicBezTo>
                  <a:pt x="8338462" y="5946112"/>
                  <a:pt x="8100618" y="5967587"/>
                  <a:pt x="7862392" y="5984843"/>
                </a:cubicBezTo>
                <a:cubicBezTo>
                  <a:pt x="7553105" y="6007187"/>
                  <a:pt x="7243690" y="6025065"/>
                  <a:pt x="6933768" y="6036237"/>
                </a:cubicBezTo>
                <a:cubicBezTo>
                  <a:pt x="6781221" y="6041700"/>
                  <a:pt x="6628676" y="6045548"/>
                  <a:pt x="6476130" y="6050140"/>
                </a:cubicBezTo>
                <a:cubicBezTo>
                  <a:pt x="6437585" y="6048056"/>
                  <a:pt x="6398929" y="6049681"/>
                  <a:pt x="6360703" y="6054983"/>
                </a:cubicBezTo>
                <a:lnTo>
                  <a:pt x="6055614" y="6054983"/>
                </a:lnTo>
                <a:lnTo>
                  <a:pt x="5976289" y="6050389"/>
                </a:lnTo>
                <a:cubicBezTo>
                  <a:pt x="5738826" y="6037976"/>
                  <a:pt x="5501363" y="6024197"/>
                  <a:pt x="5263770" y="6014140"/>
                </a:cubicBezTo>
                <a:cubicBezTo>
                  <a:pt x="4957027" y="6001724"/>
                  <a:pt x="4650663" y="5981244"/>
                  <a:pt x="4345190" y="5952070"/>
                </a:cubicBezTo>
                <a:cubicBezTo>
                  <a:pt x="4020648" y="5921158"/>
                  <a:pt x="3696870" y="5886523"/>
                  <a:pt x="3372201" y="5853501"/>
                </a:cubicBezTo>
                <a:cubicBezTo>
                  <a:pt x="3034653" y="5819239"/>
                  <a:pt x="2697781" y="5779600"/>
                  <a:pt x="2361582" y="5734574"/>
                </a:cubicBezTo>
                <a:cubicBezTo>
                  <a:pt x="1984196" y="5684421"/>
                  <a:pt x="1607962" y="5626695"/>
                  <a:pt x="1232869" y="5561398"/>
                </a:cubicBezTo>
                <a:cubicBezTo>
                  <a:pt x="841970" y="5492685"/>
                  <a:pt x="453644" y="5414197"/>
                  <a:pt x="68483" y="5321691"/>
                </a:cubicBezTo>
                <a:lnTo>
                  <a:pt x="0" y="5304336"/>
                </a:lnTo>
                <a:lnTo>
                  <a:pt x="0" y="5247847"/>
                </a:lnTo>
                <a:lnTo>
                  <a:pt x="72423" y="5266624"/>
                </a:lnTo>
                <a:cubicBezTo>
                  <a:pt x="247899" y="5308802"/>
                  <a:pt x="424058" y="5348062"/>
                  <a:pt x="600566" y="5384994"/>
                </a:cubicBezTo>
                <a:cubicBezTo>
                  <a:pt x="988032" y="5465808"/>
                  <a:pt x="1377788" y="5534706"/>
                  <a:pt x="1769069" y="5595162"/>
                </a:cubicBezTo>
                <a:cubicBezTo>
                  <a:pt x="2051913" y="5638738"/>
                  <a:pt x="2335141" y="5678835"/>
                  <a:pt x="2612900" y="5712104"/>
                </a:cubicBezTo>
                <a:cubicBezTo>
                  <a:pt x="2604892" y="5714711"/>
                  <a:pt x="2593962" y="5704655"/>
                  <a:pt x="2580488" y="5702173"/>
                </a:cubicBezTo>
                <a:cubicBezTo>
                  <a:pt x="2086656" y="5610221"/>
                  <a:pt x="1597284" y="5499328"/>
                  <a:pt x="1112357" y="5369476"/>
                </a:cubicBezTo>
                <a:cubicBezTo>
                  <a:pt x="880233" y="5307405"/>
                  <a:pt x="649550" y="5240927"/>
                  <a:pt x="420307" y="5170043"/>
                </a:cubicBezTo>
                <a:lnTo>
                  <a:pt x="0" y="5031126"/>
                </a:lnTo>
                <a:close/>
              </a:path>
            </a:pathLst>
          </a:custGeom>
          <a:solidFill>
            <a:srgbClr val="C34D9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1843F1B-2519-46AA-1965-4206B74FFC22}"/>
              </a:ext>
            </a:extLst>
          </p:cNvPr>
          <p:cNvSpPr>
            <a:spLocks noGrp="1"/>
          </p:cNvSpPr>
          <p:nvPr>
            <p:ph type="title"/>
          </p:nvPr>
        </p:nvSpPr>
        <p:spPr>
          <a:xfrm>
            <a:off x="1524000" y="929452"/>
            <a:ext cx="9144000" cy="2526738"/>
          </a:xfrm>
        </p:spPr>
        <p:txBody>
          <a:bodyPr vert="horz" lIns="91440" tIns="45720" rIns="91440" bIns="45720" rtlCol="0" anchor="b">
            <a:normAutofit/>
          </a:bodyPr>
          <a:lstStyle/>
          <a:p>
            <a:pPr algn="ctr">
              <a:lnSpc>
                <a:spcPct val="90000"/>
              </a:lnSpc>
            </a:pPr>
            <a:r>
              <a:rPr lang="en-US" sz="8800">
                <a:solidFill>
                  <a:srgbClr val="FFFFFF"/>
                </a:solidFill>
              </a:rPr>
              <a:t>SOLVING vs removing the problem</a:t>
            </a:r>
          </a:p>
        </p:txBody>
      </p:sp>
      <p:sp>
        <p:nvSpPr>
          <p:cNvPr id="4" name="TextBox 3">
            <a:extLst>
              <a:ext uri="{FF2B5EF4-FFF2-40B4-BE49-F238E27FC236}">
                <a16:creationId xmlns:a16="http://schemas.microsoft.com/office/drawing/2014/main" id="{9D466B8C-9681-2139-9C90-1FF1A19E9324}"/>
              </a:ext>
            </a:extLst>
          </p:cNvPr>
          <p:cNvSpPr txBox="1"/>
          <p:nvPr/>
        </p:nvSpPr>
        <p:spPr>
          <a:xfrm>
            <a:off x="1524000" y="3695230"/>
            <a:ext cx="9144000" cy="1626541"/>
          </a:xfrm>
          <a:prstGeom prst="rect">
            <a:avLst/>
          </a:prstGeom>
        </p:spPr>
        <p:txBody>
          <a:bodyPr vert="horz" lIns="91440" tIns="45720" rIns="91440" bIns="45720" rtlCol="0">
            <a:normAutofit/>
          </a:bodyPr>
          <a:lstStyle/>
          <a:p>
            <a:pPr algn="ctr">
              <a:lnSpc>
                <a:spcPct val="110000"/>
              </a:lnSpc>
              <a:spcBef>
                <a:spcPts val="1000"/>
              </a:spcBef>
            </a:pPr>
            <a:r>
              <a:rPr lang="en-US" sz="3200">
                <a:solidFill>
                  <a:srgbClr val="FFFFFF"/>
                </a:solidFill>
              </a:rPr>
              <a:t>THANK YOU!</a:t>
            </a:r>
            <a:endParaRPr lang="en-US" sz="3200" dirty="0">
              <a:solidFill>
                <a:srgbClr val="FFFFFF"/>
              </a:solidFill>
            </a:endParaRPr>
          </a:p>
        </p:txBody>
      </p:sp>
      <p:sp>
        <p:nvSpPr>
          <p:cNvPr id="15" name="Rectangle 14">
            <a:extLst>
              <a:ext uri="{FF2B5EF4-FFF2-40B4-BE49-F238E27FC236}">
                <a16:creationId xmlns:a16="http://schemas.microsoft.com/office/drawing/2014/main" id="{08FD86A2-82CE-48F4-B78A-8B9CA7BA2C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3542284"/>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482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DFC954-98E8-EBAF-2E6A-F60B3517C4BC}"/>
              </a:ext>
            </a:extLst>
          </p:cNvPr>
          <p:cNvSpPr>
            <a:spLocks noGrp="1"/>
          </p:cNvSpPr>
          <p:nvPr>
            <p:ph type="title"/>
          </p:nvPr>
        </p:nvSpPr>
        <p:spPr>
          <a:xfrm>
            <a:off x="841248" y="548640"/>
            <a:ext cx="3419540" cy="5431536"/>
          </a:xfrm>
        </p:spPr>
        <p:txBody>
          <a:bodyPr vert="horz" lIns="91440" tIns="45720" rIns="91440" bIns="45720" rtlCol="0">
            <a:normAutofit/>
          </a:bodyPr>
          <a:lstStyle/>
          <a:p>
            <a:r>
              <a:rPr lang="en-US" sz="6000"/>
              <a:t>Elixirconf 2023 - Chris McCord </a:t>
            </a:r>
            <a:br>
              <a:rPr lang="en-US" sz="6000"/>
            </a:br>
            <a:endParaRPr lang="en-US" sz="6000"/>
          </a:p>
        </p:txBody>
      </p:sp>
      <p:sp>
        <p:nvSpPr>
          <p:cNvPr id="42" name="Rectangle 6">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39411"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rgbClr val="C34D91"/>
          </a:solidFill>
          <a:ln w="41275" cap="rnd">
            <a:solidFill>
              <a:srgbClr val="C34D9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AD09A3-0646-9EB5-4766-7F1F603BB00A}"/>
              </a:ext>
            </a:extLst>
          </p:cNvPr>
          <p:cNvSpPr>
            <a:spLocks noGrp="1"/>
          </p:cNvSpPr>
          <p:nvPr>
            <p:ph idx="1"/>
          </p:nvPr>
        </p:nvSpPr>
        <p:spPr>
          <a:xfrm>
            <a:off x="5298595" y="552091"/>
            <a:ext cx="6052158" cy="5431536"/>
          </a:xfrm>
        </p:spPr>
        <p:txBody>
          <a:bodyPr vert="horz" lIns="91440" tIns="45720" rIns="91440" bIns="45720" rtlCol="0" anchor="ctr">
            <a:normAutofit/>
          </a:bodyPr>
          <a:lstStyle/>
          <a:p>
            <a:pPr marL="0" indent="0">
              <a:buNone/>
            </a:pPr>
            <a:r>
              <a:rPr lang="en-US"/>
              <a:t>https://</a:t>
            </a:r>
            <a:r>
              <a:rPr lang="en-US" err="1"/>
              <a:t>www.youtube.com</a:t>
            </a:r>
            <a:r>
              <a:rPr lang="en-US"/>
              <a:t>/</a:t>
            </a:r>
            <a:r>
              <a:rPr lang="en-US" err="1"/>
              <a:t>watch?v</a:t>
            </a:r>
            <a:r>
              <a:rPr lang="en-US"/>
              <a:t>=GICJ42OyBGg</a:t>
            </a:r>
          </a:p>
        </p:txBody>
      </p:sp>
      <p:sp>
        <p:nvSpPr>
          <p:cNvPr id="4" name="TextBox 3">
            <a:extLst>
              <a:ext uri="{FF2B5EF4-FFF2-40B4-BE49-F238E27FC236}">
                <a16:creationId xmlns:a16="http://schemas.microsoft.com/office/drawing/2014/main" id="{74DC58AC-1063-5347-0ACA-0AEAEB339AA0}"/>
              </a:ext>
            </a:extLst>
          </p:cNvPr>
          <p:cNvSpPr txBox="1"/>
          <p:nvPr/>
        </p:nvSpPr>
        <p:spPr>
          <a:xfrm>
            <a:off x="2267712" y="565099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835949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D2B82E2D-5822-450E-85CC-AE5EDD01E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phone&#10;&#10;Description automatically generated">
            <a:extLst>
              <a:ext uri="{FF2B5EF4-FFF2-40B4-BE49-F238E27FC236}">
                <a16:creationId xmlns:a16="http://schemas.microsoft.com/office/drawing/2014/main" id="{FF0893DC-09FB-2885-AD90-52DA5639D4B0}"/>
              </a:ext>
            </a:extLst>
          </p:cNvPr>
          <p:cNvPicPr>
            <a:picLocks noChangeAspect="1"/>
          </p:cNvPicPr>
          <p:nvPr/>
        </p:nvPicPr>
        <p:blipFill>
          <a:blip r:embed="rId3"/>
          <a:srcRect t="428" r="2" b="2"/>
          <a:stretch/>
        </p:blipFill>
        <p:spPr>
          <a:xfrm>
            <a:off x="839453" y="658827"/>
            <a:ext cx="3282844" cy="5540346"/>
          </a:xfrm>
          <a:prstGeom prst="rect">
            <a:avLst/>
          </a:prstGeom>
        </p:spPr>
      </p:pic>
    </p:spTree>
    <p:extLst>
      <p:ext uri="{BB962C8B-B14F-4D97-AF65-F5344CB8AC3E}">
        <p14:creationId xmlns:p14="http://schemas.microsoft.com/office/powerpoint/2010/main" val="2800329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01D6B2-8819-D70E-ED9C-0DA4004B5F5D}"/>
            </a:ext>
          </a:extLst>
        </p:cNvPr>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2B17F080-789A-D204-DFF6-552E08B277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phone&#10;&#10;Description automatically generated">
            <a:extLst>
              <a:ext uri="{FF2B5EF4-FFF2-40B4-BE49-F238E27FC236}">
                <a16:creationId xmlns:a16="http://schemas.microsoft.com/office/drawing/2014/main" id="{2252B538-3486-2A2F-D42D-80D2D76438E1}"/>
              </a:ext>
            </a:extLst>
          </p:cNvPr>
          <p:cNvPicPr>
            <a:picLocks noChangeAspect="1"/>
          </p:cNvPicPr>
          <p:nvPr/>
        </p:nvPicPr>
        <p:blipFill>
          <a:blip r:embed="rId3"/>
          <a:srcRect t="428" r="2" b="2"/>
          <a:stretch/>
        </p:blipFill>
        <p:spPr>
          <a:xfrm>
            <a:off x="839453" y="658827"/>
            <a:ext cx="3282844" cy="5540346"/>
          </a:xfrm>
          <a:prstGeom prst="rect">
            <a:avLst/>
          </a:prstGeom>
        </p:spPr>
      </p:pic>
      <p:pic>
        <p:nvPicPr>
          <p:cNvPr id="2" name="Content Placeholder 4" descr="A screenshot of a phone&#10;&#10;Description automatically generated">
            <a:extLst>
              <a:ext uri="{FF2B5EF4-FFF2-40B4-BE49-F238E27FC236}">
                <a16:creationId xmlns:a16="http://schemas.microsoft.com/office/drawing/2014/main" id="{79476128-5AAF-E931-A770-36DCD29883E2}"/>
              </a:ext>
            </a:extLst>
          </p:cNvPr>
          <p:cNvPicPr>
            <a:picLocks noChangeAspect="1"/>
          </p:cNvPicPr>
          <p:nvPr/>
        </p:nvPicPr>
        <p:blipFill>
          <a:blip r:embed="rId3"/>
          <a:srcRect t="428" r="2" b="2"/>
          <a:stretch/>
        </p:blipFill>
        <p:spPr>
          <a:xfrm>
            <a:off x="4122297" y="658827"/>
            <a:ext cx="3282844" cy="5540346"/>
          </a:xfrm>
          <a:prstGeom prst="rect">
            <a:avLst/>
          </a:prstGeom>
        </p:spPr>
      </p:pic>
    </p:spTree>
    <p:extLst>
      <p:ext uri="{BB962C8B-B14F-4D97-AF65-F5344CB8AC3E}">
        <p14:creationId xmlns:p14="http://schemas.microsoft.com/office/powerpoint/2010/main" val="2473765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6CEE62D-E7E1-7D05-EB72-F4A961B4263B}"/>
            </a:ext>
          </a:extLst>
        </p:cNvPr>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6836D05E-CC2E-618C-7AD9-D82DC6608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phone&#10;&#10;Description automatically generated">
            <a:extLst>
              <a:ext uri="{FF2B5EF4-FFF2-40B4-BE49-F238E27FC236}">
                <a16:creationId xmlns:a16="http://schemas.microsoft.com/office/drawing/2014/main" id="{6E82B8B2-5775-4573-8980-2C39A277C6B7}"/>
              </a:ext>
            </a:extLst>
          </p:cNvPr>
          <p:cNvPicPr>
            <a:picLocks noChangeAspect="1"/>
          </p:cNvPicPr>
          <p:nvPr/>
        </p:nvPicPr>
        <p:blipFill>
          <a:blip r:embed="rId3"/>
          <a:srcRect t="428" r="2" b="2"/>
          <a:stretch/>
        </p:blipFill>
        <p:spPr>
          <a:xfrm>
            <a:off x="839453" y="658827"/>
            <a:ext cx="3282844" cy="5540346"/>
          </a:xfrm>
          <a:prstGeom prst="rect">
            <a:avLst/>
          </a:prstGeom>
        </p:spPr>
      </p:pic>
      <p:pic>
        <p:nvPicPr>
          <p:cNvPr id="2" name="Content Placeholder 4" descr="A screenshot of a phone&#10;&#10;Description automatically generated">
            <a:extLst>
              <a:ext uri="{FF2B5EF4-FFF2-40B4-BE49-F238E27FC236}">
                <a16:creationId xmlns:a16="http://schemas.microsoft.com/office/drawing/2014/main" id="{8F120C58-7622-BFB9-72F1-C0DC6245606F}"/>
              </a:ext>
            </a:extLst>
          </p:cNvPr>
          <p:cNvPicPr>
            <a:picLocks noChangeAspect="1"/>
          </p:cNvPicPr>
          <p:nvPr/>
        </p:nvPicPr>
        <p:blipFill>
          <a:blip r:embed="rId3"/>
          <a:srcRect t="428" r="2" b="2"/>
          <a:stretch/>
        </p:blipFill>
        <p:spPr>
          <a:xfrm>
            <a:off x="4122297" y="658827"/>
            <a:ext cx="3282844" cy="5540346"/>
          </a:xfrm>
          <a:prstGeom prst="rect">
            <a:avLst/>
          </a:prstGeom>
        </p:spPr>
      </p:pic>
      <p:pic>
        <p:nvPicPr>
          <p:cNvPr id="3" name="Content Placeholder 4" descr="A screenshot of a phone&#10;&#10;Description automatically generated">
            <a:extLst>
              <a:ext uri="{FF2B5EF4-FFF2-40B4-BE49-F238E27FC236}">
                <a16:creationId xmlns:a16="http://schemas.microsoft.com/office/drawing/2014/main" id="{102C1DAB-7AEB-A25A-9EE2-A35AF40EEB43}"/>
              </a:ext>
            </a:extLst>
          </p:cNvPr>
          <p:cNvPicPr>
            <a:picLocks noChangeAspect="1"/>
          </p:cNvPicPr>
          <p:nvPr/>
        </p:nvPicPr>
        <p:blipFill>
          <a:blip r:embed="rId3"/>
          <a:srcRect t="428" r="2" b="2"/>
          <a:stretch/>
        </p:blipFill>
        <p:spPr>
          <a:xfrm>
            <a:off x="7405141" y="658827"/>
            <a:ext cx="3282844" cy="5540346"/>
          </a:xfrm>
          <a:prstGeom prst="rect">
            <a:avLst/>
          </a:prstGeom>
        </p:spPr>
      </p:pic>
    </p:spTree>
    <p:extLst>
      <p:ext uri="{BB962C8B-B14F-4D97-AF65-F5344CB8AC3E}">
        <p14:creationId xmlns:p14="http://schemas.microsoft.com/office/powerpoint/2010/main" val="925311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32D45EE4-C4F0-4F72-B1C6-39F596D13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C459BAD-4279-4A9D-B0C5-662C5F5ED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rgbClr val="C34D91"/>
          </a:solidFill>
          <a:ln w="57150">
            <a:solidFill>
              <a:srgbClr val="C34D9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16F15D-09C4-5027-D92E-D42446A250C3}"/>
              </a:ext>
            </a:extLst>
          </p:cNvPr>
          <p:cNvSpPr>
            <a:spLocks noGrp="1"/>
          </p:cNvSpPr>
          <p:nvPr>
            <p:ph type="title"/>
          </p:nvPr>
        </p:nvSpPr>
        <p:spPr>
          <a:xfrm>
            <a:off x="2066544" y="1911096"/>
            <a:ext cx="8055864" cy="2076651"/>
          </a:xfrm>
        </p:spPr>
        <p:txBody>
          <a:bodyPr vert="horz" lIns="91440" tIns="45720" rIns="91440" bIns="45720" rtlCol="0" anchor="b">
            <a:normAutofit/>
          </a:bodyPr>
          <a:lstStyle/>
          <a:p>
            <a:pPr algn="ctr">
              <a:lnSpc>
                <a:spcPct val="90000"/>
              </a:lnSpc>
            </a:pPr>
            <a:r>
              <a:rPr lang="en-US" sz="6800" strike="sngStrike" dirty="0" err="1">
                <a:solidFill>
                  <a:srgbClr val="FFFFFF"/>
                </a:solidFill>
              </a:rPr>
              <a:t>Autoscale</a:t>
            </a:r>
            <a:br>
              <a:rPr lang="en-US" sz="6800" strike="sngStrike" dirty="0">
                <a:solidFill>
                  <a:srgbClr val="FFFFFF"/>
                </a:solidFill>
              </a:rPr>
            </a:br>
            <a:r>
              <a:rPr lang="en-US" sz="6800" dirty="0">
                <a:solidFill>
                  <a:srgbClr val="FFFFFF"/>
                </a:solidFill>
              </a:rPr>
              <a:t>Elastic scale</a:t>
            </a:r>
          </a:p>
        </p:txBody>
      </p:sp>
      <p:sp>
        <p:nvSpPr>
          <p:cNvPr id="25" name="Rectangle 6">
            <a:extLst>
              <a:ext uri="{FF2B5EF4-FFF2-40B4-BE49-F238E27FC236}">
                <a16:creationId xmlns:a16="http://schemas.microsoft.com/office/drawing/2014/main" id="{0953BC39-9D68-40BE-BF3C-5C4EB782AF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7931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0D9AF22-FDF2-2F4C-3173-30173C39CE46}"/>
            </a:ext>
          </a:extLst>
        </p:cNvPr>
        <p:cNvGrpSpPr/>
        <p:nvPr/>
      </p:nvGrpSpPr>
      <p:grpSpPr>
        <a:xfrm>
          <a:off x="0" y="0"/>
          <a:ext cx="0" cy="0"/>
          <a:chOff x="0" y="0"/>
          <a:chExt cx="0" cy="0"/>
        </a:xfrm>
      </p:grpSpPr>
      <p:sp>
        <p:nvSpPr>
          <p:cNvPr id="19" name="Rectangle 18">
            <a:extLst>
              <a:ext uri="{FF2B5EF4-FFF2-40B4-BE49-F238E27FC236}">
                <a16:creationId xmlns:a16="http://schemas.microsoft.com/office/drawing/2014/main" id="{B510C818-0E7D-62D0-094A-FF579F8107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BCFDDBF0-02EA-E776-3FBD-ACDFF7A1DD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CA8D8E04-52CA-BD3C-8F31-AFEB33ADF5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3203463" y="-2060461"/>
            <a:ext cx="5649003" cy="10651671"/>
          </a:xfrm>
          <a:custGeom>
            <a:avLst/>
            <a:gdLst>
              <a:gd name="connsiteX0" fmla="*/ 0 w 5649003"/>
              <a:gd name="connsiteY0" fmla="*/ 5325836 h 10651671"/>
              <a:gd name="connsiteX1" fmla="*/ 2824502 w 5649003"/>
              <a:gd name="connsiteY1" fmla="*/ 0 h 10651671"/>
              <a:gd name="connsiteX2" fmla="*/ 5649004 w 5649003"/>
              <a:gd name="connsiteY2" fmla="*/ 5325836 h 10651671"/>
              <a:gd name="connsiteX3" fmla="*/ 2824502 w 5649003"/>
              <a:gd name="connsiteY3" fmla="*/ 10651672 h 10651671"/>
              <a:gd name="connsiteX4" fmla="*/ 0 w 5649003"/>
              <a:gd name="connsiteY4" fmla="*/ 5325836 h 1065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9003" h="10651671" fill="none" extrusionOk="0">
                <a:moveTo>
                  <a:pt x="0" y="5325836"/>
                </a:moveTo>
                <a:cubicBezTo>
                  <a:pt x="186946" y="2320485"/>
                  <a:pt x="1438121" y="-52385"/>
                  <a:pt x="2824502" y="0"/>
                </a:cubicBezTo>
                <a:cubicBezTo>
                  <a:pt x="4703838" y="-43168"/>
                  <a:pt x="5583840" y="2369660"/>
                  <a:pt x="5649004" y="5325836"/>
                </a:cubicBezTo>
                <a:cubicBezTo>
                  <a:pt x="5518761" y="8289338"/>
                  <a:pt x="4285196" y="10894014"/>
                  <a:pt x="2824502" y="10651672"/>
                </a:cubicBezTo>
                <a:cubicBezTo>
                  <a:pt x="1536945" y="11016699"/>
                  <a:pt x="142947" y="8418643"/>
                  <a:pt x="0" y="5325836"/>
                </a:cubicBezTo>
                <a:close/>
              </a:path>
              <a:path w="5649003" h="10651671" stroke="0" extrusionOk="0">
                <a:moveTo>
                  <a:pt x="0" y="5325836"/>
                </a:moveTo>
                <a:cubicBezTo>
                  <a:pt x="-54350" y="2332108"/>
                  <a:pt x="1351726" y="167869"/>
                  <a:pt x="2824502" y="0"/>
                </a:cubicBezTo>
                <a:cubicBezTo>
                  <a:pt x="4182679" y="-143942"/>
                  <a:pt x="5672665" y="2549517"/>
                  <a:pt x="5649004" y="5325836"/>
                </a:cubicBezTo>
                <a:cubicBezTo>
                  <a:pt x="5518596" y="8280244"/>
                  <a:pt x="4081190" y="10622204"/>
                  <a:pt x="2824502" y="10651672"/>
                </a:cubicBezTo>
                <a:cubicBezTo>
                  <a:pt x="1216708" y="10537144"/>
                  <a:pt x="-100850" y="8264979"/>
                  <a:pt x="0" y="5325836"/>
                </a:cubicBezTo>
                <a:close/>
              </a:path>
            </a:pathLst>
          </a:custGeom>
          <a:solidFill>
            <a:srgbClr val="C34D91"/>
          </a:solidFill>
          <a:ln w="57150">
            <a:solidFill>
              <a:srgbClr val="C34D91"/>
            </a:solidFill>
            <a:extLst>
              <a:ext uri="{C807C97D-BFC1-408E-A445-0C87EB9F89A2}">
                <ask:lineSketchStyleProps xmlns:ask="http://schemas.microsoft.com/office/drawing/2018/sketchyshapes" sd="63743190">
                  <a:prstGeom prst="ellipse">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56D4FC5-4784-B5BD-842E-03AE6C2A4DF3}"/>
              </a:ext>
            </a:extLst>
          </p:cNvPr>
          <p:cNvSpPr>
            <a:spLocks noGrp="1"/>
          </p:cNvSpPr>
          <p:nvPr>
            <p:ph type="title"/>
          </p:nvPr>
        </p:nvSpPr>
        <p:spPr>
          <a:xfrm>
            <a:off x="2066544" y="1911096"/>
            <a:ext cx="8055864" cy="2076651"/>
          </a:xfrm>
        </p:spPr>
        <p:txBody>
          <a:bodyPr vert="horz" lIns="91440" tIns="45720" rIns="91440" bIns="45720" rtlCol="0" anchor="b">
            <a:normAutofit fontScale="90000"/>
          </a:bodyPr>
          <a:lstStyle/>
          <a:p>
            <a:pPr algn="ctr">
              <a:lnSpc>
                <a:spcPct val="90000"/>
              </a:lnSpc>
            </a:pPr>
            <a:br>
              <a:rPr lang="en-US" sz="6800" strike="sngStrike" dirty="0">
                <a:solidFill>
                  <a:srgbClr val="FFFFFF"/>
                </a:solidFill>
              </a:rPr>
            </a:br>
            <a:r>
              <a:rPr lang="en-US" sz="6800" dirty="0">
                <a:solidFill>
                  <a:srgbClr val="FFFFFF"/>
                </a:solidFill>
              </a:rPr>
              <a:t>Granular</a:t>
            </a:r>
            <a:br>
              <a:rPr lang="en-US" sz="6800" strike="sngStrike" dirty="0">
                <a:solidFill>
                  <a:srgbClr val="FFFFFF"/>
                </a:solidFill>
              </a:rPr>
            </a:br>
            <a:r>
              <a:rPr lang="en-US" sz="6800" dirty="0">
                <a:solidFill>
                  <a:srgbClr val="FFFFFF"/>
                </a:solidFill>
              </a:rPr>
              <a:t>Elastic scale</a:t>
            </a:r>
          </a:p>
        </p:txBody>
      </p:sp>
      <p:sp>
        <p:nvSpPr>
          <p:cNvPr id="25" name="Rectangle 6">
            <a:extLst>
              <a:ext uri="{FF2B5EF4-FFF2-40B4-BE49-F238E27FC236}">
                <a16:creationId xmlns:a16="http://schemas.microsoft.com/office/drawing/2014/main" id="{5F526A75-495D-9A8C-02BC-597FF9C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17349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FFFFF"/>
          </a:solidFill>
          <a:ln w="38100"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2962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8" name="Rectangle 17">
            <a:extLst>
              <a:ext uri="{FF2B5EF4-FFF2-40B4-BE49-F238E27FC236}">
                <a16:creationId xmlns:a16="http://schemas.microsoft.com/office/drawing/2014/main" id="{B06D62A2-ECA3-4A1D-B1BB-F2659EAF0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EC6C814B-F414-8B19-8E50-F8150CA68F70}"/>
              </a:ext>
            </a:extLst>
          </p:cNvPr>
          <p:cNvPicPr>
            <a:picLocks noGrp="1" noChangeAspect="1"/>
          </p:cNvPicPr>
          <p:nvPr>
            <p:ph idx="1"/>
          </p:nvPr>
        </p:nvPicPr>
        <p:blipFill>
          <a:blip r:embed="rId3"/>
          <a:stretch>
            <a:fillRect/>
          </a:stretch>
        </p:blipFill>
        <p:spPr>
          <a:xfrm>
            <a:off x="321564" y="1519332"/>
            <a:ext cx="11548872" cy="2944960"/>
          </a:xfrm>
          <a:prstGeom prst="rect">
            <a:avLst/>
          </a:prstGeom>
        </p:spPr>
      </p:pic>
    </p:spTree>
    <p:extLst>
      <p:ext uri="{BB962C8B-B14F-4D97-AF65-F5344CB8AC3E}">
        <p14:creationId xmlns:p14="http://schemas.microsoft.com/office/powerpoint/2010/main" val="1522404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6" name="Rectangle 35">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7E4285-C0B0-8318-D618-980907F79AF9}"/>
              </a:ext>
            </a:extLst>
          </p:cNvPr>
          <p:cNvSpPr>
            <a:spLocks noGrp="1"/>
          </p:cNvSpPr>
          <p:nvPr>
            <p:ph type="title"/>
          </p:nvPr>
        </p:nvSpPr>
        <p:spPr>
          <a:xfrm>
            <a:off x="5297762" y="640080"/>
            <a:ext cx="6251110" cy="3566160"/>
          </a:xfrm>
        </p:spPr>
        <p:txBody>
          <a:bodyPr vert="horz" lIns="91440" tIns="45720" rIns="91440" bIns="45720" rtlCol="0" anchor="b">
            <a:normAutofit/>
          </a:bodyPr>
          <a:lstStyle/>
          <a:p>
            <a:r>
              <a:rPr lang="en-US" sz="9600"/>
              <a:t>serverless</a:t>
            </a:r>
          </a:p>
        </p:txBody>
      </p:sp>
      <p:sp>
        <p:nvSpPr>
          <p:cNvPr id="37"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C34D91"/>
          </a:solidFill>
          <a:ln w="38100" cap="rnd">
            <a:solidFill>
              <a:srgbClr val="C34D9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8" name="Picture 37" descr="Ethernet cables connected to a networking patch">
            <a:extLst>
              <a:ext uri="{FF2B5EF4-FFF2-40B4-BE49-F238E27FC236}">
                <a16:creationId xmlns:a16="http://schemas.microsoft.com/office/drawing/2014/main" id="{F6BE7772-A6CA-ADBC-FF71-AA918A7E331B}"/>
              </a:ext>
            </a:extLst>
          </p:cNvPr>
          <p:cNvPicPr>
            <a:picLocks noChangeAspect="1"/>
          </p:cNvPicPr>
          <p:nvPr/>
        </p:nvPicPr>
        <p:blipFill>
          <a:blip r:embed="rId3"/>
          <a:srcRect l="11974" r="20115"/>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936986845"/>
      </p:ext>
    </p:extLst>
  </p:cSld>
  <p:clrMapOvr>
    <a:masterClrMapping/>
  </p:clrMapOvr>
</p:sld>
</file>

<file path=ppt/theme/theme1.xml><?xml version="1.0" encoding="utf-8"?>
<a:theme xmlns:a="http://schemas.openxmlformats.org/drawingml/2006/main" name="SketchyVTI">
  <a:themeElements>
    <a:clrScheme name="AnalogousFromRegularSeedRightStep">
      <a:dk1>
        <a:srgbClr val="000000"/>
      </a:dk1>
      <a:lt1>
        <a:srgbClr val="FFFFFF"/>
      </a:lt1>
      <a:dk2>
        <a:srgbClr val="412435"/>
      </a:dk2>
      <a:lt2>
        <a:srgbClr val="E2E8E5"/>
      </a:lt2>
      <a:accent1>
        <a:srgbClr val="C34D91"/>
      </a:accent1>
      <a:accent2>
        <a:srgbClr val="B13B4E"/>
      </a:accent2>
      <a:accent3>
        <a:srgbClr val="C36B4D"/>
      </a:accent3>
      <a:accent4>
        <a:srgbClr val="B18B3B"/>
      </a:accent4>
      <a:accent5>
        <a:srgbClr val="A0AA43"/>
      </a:accent5>
      <a:accent6>
        <a:srgbClr val="75B13B"/>
      </a:accent6>
      <a:hlink>
        <a:srgbClr val="31935A"/>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211</TotalTime>
  <Words>1972</Words>
  <Application>Microsoft Macintosh PowerPoint</Application>
  <PresentationFormat>Widescreen</PresentationFormat>
  <Paragraphs>119</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-apple-system</vt:lpstr>
      <vt:lpstr>Aptos</vt:lpstr>
      <vt:lpstr>Arial</vt:lpstr>
      <vt:lpstr>The Hand Bold</vt:lpstr>
      <vt:lpstr>The Serif Hand Black</vt:lpstr>
      <vt:lpstr>SketchyVTI</vt:lpstr>
      <vt:lpstr>Rethinking Serverless With FLAME – Chris McCord</vt:lpstr>
      <vt:lpstr>Autoscaling</vt:lpstr>
      <vt:lpstr>PowerPoint Presentation</vt:lpstr>
      <vt:lpstr>PowerPoint Presentation</vt:lpstr>
      <vt:lpstr>PowerPoint Presentation</vt:lpstr>
      <vt:lpstr>Autoscale Elastic scale</vt:lpstr>
      <vt:lpstr> Granular Elastic scale</vt:lpstr>
      <vt:lpstr>PowerPoint Presentation</vt:lpstr>
      <vt:lpstr>serverless</vt:lpstr>
      <vt:lpstr>PowerPoint Presentation</vt:lpstr>
      <vt:lpstr>Reference architecture for hosting wordpress on aws</vt:lpstr>
      <vt:lpstr>Aws reference architecture for video encoding</vt:lpstr>
      <vt:lpstr>PowerPoint Presentation</vt:lpstr>
      <vt:lpstr>How can we make this better?</vt:lpstr>
      <vt:lpstr>How can we make this better?</vt:lpstr>
      <vt:lpstr>PowerPoint Presentation</vt:lpstr>
      <vt:lpstr>FLAME: FLEETING LAMBDA APPLICATION FOR MODULAR EXECUTION</vt:lpstr>
      <vt:lpstr>PowerPoint Presentation</vt:lpstr>
      <vt:lpstr>PowerPoint Presentation</vt:lpstr>
      <vt:lpstr>PowerPoint Presentation</vt:lpstr>
      <vt:lpstr>PowerPoint Presentation</vt:lpstr>
      <vt:lpstr>SOLVING vs removing the problem</vt:lpstr>
      <vt:lpstr>Elixirconf 2023 - Chris McCord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Roshan Poudel</dc:creator>
  <cp:lastModifiedBy>Roshan Poudel</cp:lastModifiedBy>
  <cp:revision>3</cp:revision>
  <dcterms:created xsi:type="dcterms:W3CDTF">2024-12-05T04:13:27Z</dcterms:created>
  <dcterms:modified xsi:type="dcterms:W3CDTF">2024-12-05T17:15:22Z</dcterms:modified>
</cp:coreProperties>
</file>

<file path=docProps/thumbnail.jpeg>
</file>